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76" r:id="rId5"/>
    <p:sldId id="274" r:id="rId6"/>
  </p:sldIdLst>
  <p:sldSz cx="12801600" cy="96012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E1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FCC51D-3F4E-1497-7779-1C73FF5D35F8}" v="6" dt="2025-01-26T14:15:54.0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762" y="-72"/>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viewProps" Target="viewProps.xml" Id="rId8" /><Relationship Type="http://schemas.openxmlformats.org/officeDocument/2006/relationships/customXml" Target="../customXml/item3.xml" Id="rId3" /><Relationship Type="http://schemas.openxmlformats.org/officeDocument/2006/relationships/presProps" Target="presProps.xml" Id="rId7" /><Relationship Type="http://schemas.microsoft.com/office/2015/10/relationships/revisionInfo" Target="revisionInfo.xml" Id="rId12" /><Relationship Type="http://schemas.openxmlformats.org/officeDocument/2006/relationships/customXml" Target="../customXml/item2.xml" Id="rId2"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1.xml" Id="rId5" /><Relationship Type="http://schemas.openxmlformats.org/officeDocument/2006/relationships/tableStyles" Target="tableStyles.xml" Id="rId10" /><Relationship Type="http://schemas.openxmlformats.org/officeDocument/2006/relationships/slideMaster" Target="slideMasters/slideMaster1.xml" Id="rId4" /><Relationship Type="http://schemas.openxmlformats.org/officeDocument/2006/relationships/theme" Target="theme/theme1.xml" Id="rId9" /></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9A6F5B-D049-4A0B-A96E-186A91F24821}" type="doc">
      <dgm:prSet loTypeId="urn:microsoft.com/office/officeart/2005/8/layout/process1" loCatId="process" qsTypeId="urn:microsoft.com/office/officeart/2005/8/quickstyle/simple1" qsCatId="simple" csTypeId="urn:microsoft.com/office/officeart/2005/8/colors/colorful4" csCatId="colorful" phldr="1"/>
      <dgm:spPr/>
    </dgm:pt>
    <dgm:pt modelId="{A3021A8D-FAD8-41D0-BBBF-5F7AFDC814FA}">
      <dgm:prSet phldrT="[Text]"/>
      <dgm:spPr/>
      <dgm:t>
        <a:bodyPr/>
        <a:lstStyle/>
        <a:p>
          <a:pPr rtl="0"/>
          <a:r>
            <a:rPr lang="en-US" b="1">
              <a:solidFill>
                <a:schemeClr val="bg1"/>
              </a:solidFill>
              <a:latin typeface="Century Gothic"/>
            </a:rPr>
            <a:t>Back to Basics</a:t>
          </a:r>
        </a:p>
      </dgm:t>
    </dgm:pt>
    <dgm:pt modelId="{75CDFB92-3C83-4B51-A0C4-DF05746FF0A5}" type="parTrans" cxnId="{9B1D5294-7B28-42A5-94C3-2F124C4C4E8E}">
      <dgm:prSet/>
      <dgm:spPr/>
      <dgm:t>
        <a:bodyPr/>
        <a:lstStyle/>
        <a:p>
          <a:endParaRPr lang="en-US"/>
        </a:p>
      </dgm:t>
    </dgm:pt>
    <dgm:pt modelId="{5242ADD2-91CE-4B1B-9FAC-293327906FD2}" type="sibTrans" cxnId="{9B1D5294-7B28-42A5-94C3-2F124C4C4E8E}">
      <dgm:prSet/>
      <dgm:spPr/>
      <dgm:t>
        <a:bodyPr/>
        <a:lstStyle/>
        <a:p>
          <a:endParaRPr lang="en-US"/>
        </a:p>
      </dgm:t>
    </dgm:pt>
    <dgm:pt modelId="{7E87F642-25B9-456C-A47C-F99C93109E24}">
      <dgm:prSet phldrT="[Text]" phldr="0"/>
      <dgm:spPr/>
      <dgm:t>
        <a:bodyPr/>
        <a:lstStyle/>
        <a:p>
          <a:r>
            <a:rPr lang="en-US" b="1">
              <a:latin typeface="Century Gothic"/>
            </a:rPr>
            <a:t>Vocabulary</a:t>
          </a:r>
        </a:p>
      </dgm:t>
    </dgm:pt>
    <dgm:pt modelId="{F29750CF-7A93-45CF-A978-B13F89151B7C}" type="parTrans" cxnId="{038DDF26-156B-408F-93DD-46FEAD8B9686}">
      <dgm:prSet/>
      <dgm:spPr/>
      <dgm:t>
        <a:bodyPr/>
        <a:lstStyle/>
        <a:p>
          <a:endParaRPr lang="en-US"/>
        </a:p>
      </dgm:t>
    </dgm:pt>
    <dgm:pt modelId="{30ED4313-1F16-4D4C-9DB7-F81128CDE447}" type="sibTrans" cxnId="{038DDF26-156B-408F-93DD-46FEAD8B9686}">
      <dgm:prSet/>
      <dgm:spPr/>
      <dgm:t>
        <a:bodyPr/>
        <a:lstStyle/>
        <a:p>
          <a:endParaRPr lang="en-US"/>
        </a:p>
      </dgm:t>
    </dgm:pt>
    <dgm:pt modelId="{4453F04E-FD6B-40C7-A2C6-730BCE6D3F79}">
      <dgm:prSet/>
      <dgm:spPr/>
      <dgm:t>
        <a:bodyPr/>
        <a:lstStyle/>
        <a:p>
          <a:r>
            <a:rPr lang="en-US" b="1">
              <a:latin typeface="Century Gothic" panose="020B0502020202020204" pitchFamily="34" charset="0"/>
            </a:rPr>
            <a:t>Review Learning</a:t>
          </a:r>
        </a:p>
      </dgm:t>
    </dgm:pt>
    <dgm:pt modelId="{36B4A513-0B87-41E7-A751-7D5620DBC707}" type="parTrans" cxnId="{BE74119B-15D8-4D1F-8B89-E647935793C3}">
      <dgm:prSet/>
      <dgm:spPr/>
      <dgm:t>
        <a:bodyPr/>
        <a:lstStyle/>
        <a:p>
          <a:endParaRPr lang="en-US"/>
        </a:p>
      </dgm:t>
    </dgm:pt>
    <dgm:pt modelId="{28A9D45C-AFFE-4CDF-B4C5-C83B166E7F4B}" type="sibTrans" cxnId="{BE74119B-15D8-4D1F-8B89-E647935793C3}">
      <dgm:prSet/>
      <dgm:spPr/>
      <dgm:t>
        <a:bodyPr/>
        <a:lstStyle/>
        <a:p>
          <a:endParaRPr lang="en-US"/>
        </a:p>
      </dgm:t>
    </dgm:pt>
    <dgm:pt modelId="{E1E78017-A737-4FED-A842-5CDE5FD53DE1}">
      <dgm:prSet phldr="0"/>
      <dgm:spPr/>
      <dgm:t>
        <a:bodyPr/>
        <a:lstStyle/>
        <a:p>
          <a:pPr rtl="0"/>
          <a:r>
            <a:rPr lang="en-US" b="1">
              <a:latin typeface="Century Gothic"/>
            </a:rPr>
            <a:t>New learning (I do, you do, we do)</a:t>
          </a:r>
        </a:p>
      </dgm:t>
    </dgm:pt>
    <dgm:pt modelId="{4965188B-CD74-47FB-B5DA-1192A5A52AE0}" type="parTrans" cxnId="{174D3404-0B02-4AD1-B31B-C58971373B63}">
      <dgm:prSet/>
      <dgm:spPr/>
    </dgm:pt>
    <dgm:pt modelId="{F117E588-46AB-4C95-BA21-FAFC5AAF636E}" type="sibTrans" cxnId="{174D3404-0B02-4AD1-B31B-C58971373B63}">
      <dgm:prSet/>
      <dgm:spPr/>
      <dgm:t>
        <a:bodyPr/>
        <a:lstStyle/>
        <a:p>
          <a:endParaRPr lang="en-US"/>
        </a:p>
      </dgm:t>
    </dgm:pt>
    <dgm:pt modelId="{D056F3BB-4135-4A54-B03B-A5EE64F685DF}">
      <dgm:prSet phldr="0"/>
      <dgm:spPr/>
      <dgm:t>
        <a:bodyPr/>
        <a:lstStyle/>
        <a:p>
          <a:pPr rtl="0"/>
          <a:r>
            <a:rPr lang="en-US" b="0">
              <a:solidFill>
                <a:srgbClr val="444444"/>
              </a:solidFill>
              <a:latin typeface="Calibri"/>
              <a:ea typeface="Calibri"/>
              <a:cs typeface="Calibri"/>
            </a:rPr>
            <a:t>Prior Learning</a:t>
          </a:r>
        </a:p>
      </dgm:t>
    </dgm:pt>
    <dgm:pt modelId="{026EF0FD-139D-40D0-B633-17FDE3E5C468}" type="parTrans" cxnId="{9CDE0196-1D51-42FB-8DC2-5235A37AA430}">
      <dgm:prSet/>
      <dgm:spPr/>
    </dgm:pt>
    <dgm:pt modelId="{2C8F54BD-FF2B-450C-905B-ED6DB0D6092C}" type="sibTrans" cxnId="{9CDE0196-1D51-42FB-8DC2-5235A37AA430}">
      <dgm:prSet/>
      <dgm:spPr/>
      <dgm:t>
        <a:bodyPr/>
        <a:lstStyle/>
        <a:p>
          <a:endParaRPr lang="en-US"/>
        </a:p>
      </dgm:t>
    </dgm:pt>
    <dgm:pt modelId="{AB926EB7-8B58-4573-9EF9-F6A6FB186839}" type="pres">
      <dgm:prSet presAssocID="{2D9A6F5B-D049-4A0B-A96E-186A91F24821}" presName="Name0" presStyleCnt="0">
        <dgm:presLayoutVars>
          <dgm:dir/>
          <dgm:resizeHandles val="exact"/>
        </dgm:presLayoutVars>
      </dgm:prSet>
      <dgm:spPr/>
    </dgm:pt>
    <dgm:pt modelId="{C6249C07-2BD5-4498-A15E-4485AB7945A3}" type="pres">
      <dgm:prSet presAssocID="{A3021A8D-FAD8-41D0-BBBF-5F7AFDC814FA}" presName="node" presStyleLbl="node1" presStyleIdx="0" presStyleCnt="5" custLinFactNeighborX="-75269" custLinFactNeighborY="27869">
        <dgm:presLayoutVars>
          <dgm:bulletEnabled val="1"/>
        </dgm:presLayoutVars>
      </dgm:prSet>
      <dgm:spPr/>
    </dgm:pt>
    <dgm:pt modelId="{EBED3867-1AC8-4460-88D8-023F51187EA2}" type="pres">
      <dgm:prSet presAssocID="{5242ADD2-91CE-4B1B-9FAC-293327906FD2}" presName="sibTrans" presStyleLbl="sibTrans2D1" presStyleIdx="0" presStyleCnt="4"/>
      <dgm:spPr/>
    </dgm:pt>
    <dgm:pt modelId="{3DDF643A-9440-4817-8983-34EA1D97CFE7}" type="pres">
      <dgm:prSet presAssocID="{5242ADD2-91CE-4B1B-9FAC-293327906FD2}" presName="connectorText" presStyleLbl="sibTrans2D1" presStyleIdx="0" presStyleCnt="4"/>
      <dgm:spPr/>
    </dgm:pt>
    <dgm:pt modelId="{F6B5B442-1DD5-4BF9-ADA6-BD9C6884BFC0}" type="pres">
      <dgm:prSet presAssocID="{7E87F642-25B9-456C-A47C-F99C93109E24}" presName="node" presStyleLbl="node1" presStyleIdx="1" presStyleCnt="5">
        <dgm:presLayoutVars>
          <dgm:bulletEnabled val="1"/>
        </dgm:presLayoutVars>
      </dgm:prSet>
      <dgm:spPr/>
    </dgm:pt>
    <dgm:pt modelId="{9D291C3E-FEB4-46B1-A9F6-23699FCAF989}" type="pres">
      <dgm:prSet presAssocID="{30ED4313-1F16-4D4C-9DB7-F81128CDE447}" presName="sibTrans" presStyleLbl="sibTrans2D1" presStyleIdx="1" presStyleCnt="4"/>
      <dgm:spPr/>
    </dgm:pt>
    <dgm:pt modelId="{DF6826EB-BEC0-4B3D-AF4D-8060D4958979}" type="pres">
      <dgm:prSet presAssocID="{30ED4313-1F16-4D4C-9DB7-F81128CDE447}" presName="connectorText" presStyleLbl="sibTrans2D1" presStyleIdx="1" presStyleCnt="4"/>
      <dgm:spPr/>
    </dgm:pt>
    <dgm:pt modelId="{7799EF3B-A08E-409C-9F23-69F3D702DF41}" type="pres">
      <dgm:prSet presAssocID="{D056F3BB-4135-4A54-B03B-A5EE64F685DF}" presName="node" presStyleLbl="node1" presStyleIdx="2" presStyleCnt="5">
        <dgm:presLayoutVars>
          <dgm:bulletEnabled val="1"/>
        </dgm:presLayoutVars>
      </dgm:prSet>
      <dgm:spPr/>
    </dgm:pt>
    <dgm:pt modelId="{4C5AE792-6D88-4811-BD89-7A9F20FDD173}" type="pres">
      <dgm:prSet presAssocID="{2C8F54BD-FF2B-450C-905B-ED6DB0D6092C}" presName="sibTrans" presStyleLbl="sibTrans2D1" presStyleIdx="2" presStyleCnt="4"/>
      <dgm:spPr/>
    </dgm:pt>
    <dgm:pt modelId="{2FD1F279-AC29-4976-B8A7-F6AB594D6EE1}" type="pres">
      <dgm:prSet presAssocID="{2C8F54BD-FF2B-450C-905B-ED6DB0D6092C}" presName="connectorText" presStyleLbl="sibTrans2D1" presStyleIdx="2" presStyleCnt="4"/>
      <dgm:spPr/>
    </dgm:pt>
    <dgm:pt modelId="{740CD1AE-26E8-4BFD-BF48-39A691ACAF11}" type="pres">
      <dgm:prSet presAssocID="{E1E78017-A737-4FED-A842-5CDE5FD53DE1}" presName="node" presStyleLbl="node1" presStyleIdx="3" presStyleCnt="5">
        <dgm:presLayoutVars>
          <dgm:bulletEnabled val="1"/>
        </dgm:presLayoutVars>
      </dgm:prSet>
      <dgm:spPr/>
    </dgm:pt>
    <dgm:pt modelId="{09B2EEB6-5A77-4C61-9E6B-0564D2EAC9F4}" type="pres">
      <dgm:prSet presAssocID="{F117E588-46AB-4C95-BA21-FAFC5AAF636E}" presName="sibTrans" presStyleLbl="sibTrans2D1" presStyleIdx="3" presStyleCnt="4"/>
      <dgm:spPr/>
    </dgm:pt>
    <dgm:pt modelId="{B760875D-40D3-49FF-AFD2-A057E4C2BA9C}" type="pres">
      <dgm:prSet presAssocID="{F117E588-46AB-4C95-BA21-FAFC5AAF636E}" presName="connectorText" presStyleLbl="sibTrans2D1" presStyleIdx="3" presStyleCnt="4"/>
      <dgm:spPr/>
    </dgm:pt>
    <dgm:pt modelId="{65203F31-361C-4341-BEE8-0223BDC0A6DA}" type="pres">
      <dgm:prSet presAssocID="{4453F04E-FD6B-40C7-A2C6-730BCE6D3F79}" presName="node" presStyleLbl="node1" presStyleIdx="4" presStyleCnt="5">
        <dgm:presLayoutVars>
          <dgm:bulletEnabled val="1"/>
        </dgm:presLayoutVars>
      </dgm:prSet>
      <dgm:spPr/>
    </dgm:pt>
  </dgm:ptLst>
  <dgm:cxnLst>
    <dgm:cxn modelId="{174D3404-0B02-4AD1-B31B-C58971373B63}" srcId="{2D9A6F5B-D049-4A0B-A96E-186A91F24821}" destId="{E1E78017-A737-4FED-A842-5CDE5FD53DE1}" srcOrd="3" destOrd="0" parTransId="{4965188B-CD74-47FB-B5DA-1192A5A52AE0}" sibTransId="{F117E588-46AB-4C95-BA21-FAFC5AAF636E}"/>
    <dgm:cxn modelId="{14D5BF15-2A12-4A47-900F-7A48CF14BB98}" type="presOf" srcId="{D056F3BB-4135-4A54-B03B-A5EE64F685DF}" destId="{7799EF3B-A08E-409C-9F23-69F3D702DF41}" srcOrd="0" destOrd="0" presId="urn:microsoft.com/office/officeart/2005/8/layout/process1"/>
    <dgm:cxn modelId="{C6249717-B9CE-409B-9B20-EFDF313A8F66}" type="presOf" srcId="{F117E588-46AB-4C95-BA21-FAFC5AAF636E}" destId="{B760875D-40D3-49FF-AFD2-A057E4C2BA9C}" srcOrd="1" destOrd="0" presId="urn:microsoft.com/office/officeart/2005/8/layout/process1"/>
    <dgm:cxn modelId="{9608C419-7696-4AB6-A704-7FD9AF0F86C5}" type="presOf" srcId="{30ED4313-1F16-4D4C-9DB7-F81128CDE447}" destId="{9D291C3E-FEB4-46B1-A9F6-23699FCAF989}" srcOrd="0" destOrd="0" presId="urn:microsoft.com/office/officeart/2005/8/layout/process1"/>
    <dgm:cxn modelId="{038DDF26-156B-408F-93DD-46FEAD8B9686}" srcId="{2D9A6F5B-D049-4A0B-A96E-186A91F24821}" destId="{7E87F642-25B9-456C-A47C-F99C93109E24}" srcOrd="1" destOrd="0" parTransId="{F29750CF-7A93-45CF-A978-B13F89151B7C}" sibTransId="{30ED4313-1F16-4D4C-9DB7-F81128CDE447}"/>
    <dgm:cxn modelId="{3B328D33-F7AC-4ED8-B6D4-DBAF3FD4C9F5}" type="presOf" srcId="{30ED4313-1F16-4D4C-9DB7-F81128CDE447}" destId="{DF6826EB-BEC0-4B3D-AF4D-8060D4958979}" srcOrd="1" destOrd="0" presId="urn:microsoft.com/office/officeart/2005/8/layout/process1"/>
    <dgm:cxn modelId="{77655B43-D2F1-4570-8FF7-FEDACEF26CE1}" type="presOf" srcId="{2C8F54BD-FF2B-450C-905B-ED6DB0D6092C}" destId="{2FD1F279-AC29-4976-B8A7-F6AB594D6EE1}" srcOrd="1" destOrd="0" presId="urn:microsoft.com/office/officeart/2005/8/layout/process1"/>
    <dgm:cxn modelId="{61206A58-AA61-4123-B1FB-27EE53A06B4A}" type="presOf" srcId="{E1E78017-A737-4FED-A842-5CDE5FD53DE1}" destId="{740CD1AE-26E8-4BFD-BF48-39A691ACAF11}" srcOrd="0" destOrd="0" presId="urn:microsoft.com/office/officeart/2005/8/layout/process1"/>
    <dgm:cxn modelId="{9B1D5294-7B28-42A5-94C3-2F124C4C4E8E}" srcId="{2D9A6F5B-D049-4A0B-A96E-186A91F24821}" destId="{A3021A8D-FAD8-41D0-BBBF-5F7AFDC814FA}" srcOrd="0" destOrd="0" parTransId="{75CDFB92-3C83-4B51-A0C4-DF05746FF0A5}" sibTransId="{5242ADD2-91CE-4B1B-9FAC-293327906FD2}"/>
    <dgm:cxn modelId="{9CDE0196-1D51-42FB-8DC2-5235A37AA430}" srcId="{2D9A6F5B-D049-4A0B-A96E-186A91F24821}" destId="{D056F3BB-4135-4A54-B03B-A5EE64F685DF}" srcOrd="2" destOrd="0" parTransId="{026EF0FD-139D-40D0-B633-17FDE3E5C468}" sibTransId="{2C8F54BD-FF2B-450C-905B-ED6DB0D6092C}"/>
    <dgm:cxn modelId="{BE74119B-15D8-4D1F-8B89-E647935793C3}" srcId="{2D9A6F5B-D049-4A0B-A96E-186A91F24821}" destId="{4453F04E-FD6B-40C7-A2C6-730BCE6D3F79}" srcOrd="4" destOrd="0" parTransId="{36B4A513-0B87-41E7-A751-7D5620DBC707}" sibTransId="{28A9D45C-AFFE-4CDF-B4C5-C83B166E7F4B}"/>
    <dgm:cxn modelId="{BFC014A1-3F27-47D4-A98C-9B627DD9F7CF}" type="presOf" srcId="{F117E588-46AB-4C95-BA21-FAFC5AAF636E}" destId="{09B2EEB6-5A77-4C61-9E6B-0564D2EAC9F4}" srcOrd="0" destOrd="0" presId="urn:microsoft.com/office/officeart/2005/8/layout/process1"/>
    <dgm:cxn modelId="{DBE69BA7-07BB-4591-8B87-879D16A24F91}" type="presOf" srcId="{5242ADD2-91CE-4B1B-9FAC-293327906FD2}" destId="{3DDF643A-9440-4817-8983-34EA1D97CFE7}" srcOrd="1" destOrd="0" presId="urn:microsoft.com/office/officeart/2005/8/layout/process1"/>
    <dgm:cxn modelId="{7083BAA9-54AA-4CA5-82FF-A0427D5B0380}" type="presOf" srcId="{A3021A8D-FAD8-41D0-BBBF-5F7AFDC814FA}" destId="{C6249C07-2BD5-4498-A15E-4485AB7945A3}" srcOrd="0" destOrd="0" presId="urn:microsoft.com/office/officeart/2005/8/layout/process1"/>
    <dgm:cxn modelId="{263CF6B1-AFBE-47AE-A2EA-4B334F00E302}" type="presOf" srcId="{2D9A6F5B-D049-4A0B-A96E-186A91F24821}" destId="{AB926EB7-8B58-4573-9EF9-F6A6FB186839}" srcOrd="0" destOrd="0" presId="urn:microsoft.com/office/officeart/2005/8/layout/process1"/>
    <dgm:cxn modelId="{B65A5CB2-5DCD-4BF0-B5B9-2C5F63F422ED}" type="presOf" srcId="{5242ADD2-91CE-4B1B-9FAC-293327906FD2}" destId="{EBED3867-1AC8-4460-88D8-023F51187EA2}" srcOrd="0" destOrd="0" presId="urn:microsoft.com/office/officeart/2005/8/layout/process1"/>
    <dgm:cxn modelId="{100B9DE2-E3AC-4B26-BE0C-2ECA08370D66}" type="presOf" srcId="{4453F04E-FD6B-40C7-A2C6-730BCE6D3F79}" destId="{65203F31-361C-4341-BEE8-0223BDC0A6DA}" srcOrd="0" destOrd="0" presId="urn:microsoft.com/office/officeart/2005/8/layout/process1"/>
    <dgm:cxn modelId="{DEDC1BEF-9E1C-439B-9859-A3FBDCCA0995}" type="presOf" srcId="{2C8F54BD-FF2B-450C-905B-ED6DB0D6092C}" destId="{4C5AE792-6D88-4811-BD89-7A9F20FDD173}" srcOrd="0" destOrd="0" presId="urn:microsoft.com/office/officeart/2005/8/layout/process1"/>
    <dgm:cxn modelId="{03B87FF5-F8C8-4478-B369-FEF0FE3AFCA7}" type="presOf" srcId="{7E87F642-25B9-456C-A47C-F99C93109E24}" destId="{F6B5B442-1DD5-4BF9-ADA6-BD9C6884BFC0}" srcOrd="0" destOrd="0" presId="urn:microsoft.com/office/officeart/2005/8/layout/process1"/>
    <dgm:cxn modelId="{627EC075-4909-40D4-95AC-DD8C49EE490A}" type="presParOf" srcId="{AB926EB7-8B58-4573-9EF9-F6A6FB186839}" destId="{C6249C07-2BD5-4498-A15E-4485AB7945A3}" srcOrd="0" destOrd="0" presId="urn:microsoft.com/office/officeart/2005/8/layout/process1"/>
    <dgm:cxn modelId="{4FC8DDF6-B3D4-4E3B-9E81-6DA26B57C963}" type="presParOf" srcId="{AB926EB7-8B58-4573-9EF9-F6A6FB186839}" destId="{EBED3867-1AC8-4460-88D8-023F51187EA2}" srcOrd="1" destOrd="0" presId="urn:microsoft.com/office/officeart/2005/8/layout/process1"/>
    <dgm:cxn modelId="{AE6F6302-B660-45D7-A713-B31A1CAED4DB}" type="presParOf" srcId="{EBED3867-1AC8-4460-88D8-023F51187EA2}" destId="{3DDF643A-9440-4817-8983-34EA1D97CFE7}" srcOrd="0" destOrd="0" presId="urn:microsoft.com/office/officeart/2005/8/layout/process1"/>
    <dgm:cxn modelId="{66E79641-61FE-4E6F-BE68-B6839AD34EA1}" type="presParOf" srcId="{AB926EB7-8B58-4573-9EF9-F6A6FB186839}" destId="{F6B5B442-1DD5-4BF9-ADA6-BD9C6884BFC0}" srcOrd="2" destOrd="0" presId="urn:microsoft.com/office/officeart/2005/8/layout/process1"/>
    <dgm:cxn modelId="{3481AE21-8453-451F-B47C-1CB824CCE990}" type="presParOf" srcId="{AB926EB7-8B58-4573-9EF9-F6A6FB186839}" destId="{9D291C3E-FEB4-46B1-A9F6-23699FCAF989}" srcOrd="3" destOrd="0" presId="urn:microsoft.com/office/officeart/2005/8/layout/process1"/>
    <dgm:cxn modelId="{0A66A873-0415-4A47-B6E3-145D1D38FE48}" type="presParOf" srcId="{9D291C3E-FEB4-46B1-A9F6-23699FCAF989}" destId="{DF6826EB-BEC0-4B3D-AF4D-8060D4958979}" srcOrd="0" destOrd="0" presId="urn:microsoft.com/office/officeart/2005/8/layout/process1"/>
    <dgm:cxn modelId="{AD700A44-332B-4598-ADE4-F9DF491B8E5D}" type="presParOf" srcId="{AB926EB7-8B58-4573-9EF9-F6A6FB186839}" destId="{7799EF3B-A08E-409C-9F23-69F3D702DF41}" srcOrd="4" destOrd="0" presId="urn:microsoft.com/office/officeart/2005/8/layout/process1"/>
    <dgm:cxn modelId="{56F84343-0CEC-4AC8-8FA1-FB6FA41552E1}" type="presParOf" srcId="{AB926EB7-8B58-4573-9EF9-F6A6FB186839}" destId="{4C5AE792-6D88-4811-BD89-7A9F20FDD173}" srcOrd="5" destOrd="0" presId="urn:microsoft.com/office/officeart/2005/8/layout/process1"/>
    <dgm:cxn modelId="{172EC352-8798-4193-AE5A-97642E1EE6FE}" type="presParOf" srcId="{4C5AE792-6D88-4811-BD89-7A9F20FDD173}" destId="{2FD1F279-AC29-4976-B8A7-F6AB594D6EE1}" srcOrd="0" destOrd="0" presId="urn:microsoft.com/office/officeart/2005/8/layout/process1"/>
    <dgm:cxn modelId="{B3569DC2-573C-4C44-BE66-F79ABA0EFBE0}" type="presParOf" srcId="{AB926EB7-8B58-4573-9EF9-F6A6FB186839}" destId="{740CD1AE-26E8-4BFD-BF48-39A691ACAF11}" srcOrd="6" destOrd="0" presId="urn:microsoft.com/office/officeart/2005/8/layout/process1"/>
    <dgm:cxn modelId="{812612E9-F67D-4C28-A65D-8AD649071FB6}" type="presParOf" srcId="{AB926EB7-8B58-4573-9EF9-F6A6FB186839}" destId="{09B2EEB6-5A77-4C61-9E6B-0564D2EAC9F4}" srcOrd="7" destOrd="0" presId="urn:microsoft.com/office/officeart/2005/8/layout/process1"/>
    <dgm:cxn modelId="{AA1FB825-356C-48C7-A44C-70DD8F034A3A}" type="presParOf" srcId="{09B2EEB6-5A77-4C61-9E6B-0564D2EAC9F4}" destId="{B760875D-40D3-49FF-AFD2-A057E4C2BA9C}" srcOrd="0" destOrd="0" presId="urn:microsoft.com/office/officeart/2005/8/layout/process1"/>
    <dgm:cxn modelId="{B4617CA4-609C-45B8-BA07-D4DF8D596FFA}" type="presParOf" srcId="{AB926EB7-8B58-4573-9EF9-F6A6FB186839}" destId="{65203F31-361C-4341-BEE8-0223BDC0A6DA}"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49C07-2BD5-4498-A15E-4485AB7945A3}">
      <dsp:nvSpPr>
        <dsp:cNvPr id="0" name=""/>
        <dsp:cNvSpPr/>
      </dsp:nvSpPr>
      <dsp:spPr>
        <a:xfrm>
          <a:off x="0" y="40757"/>
          <a:ext cx="888171" cy="53290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a:solidFill>
                <a:schemeClr val="bg1"/>
              </a:solidFill>
              <a:latin typeface="Century Gothic"/>
            </a:rPr>
            <a:t>Back to Basics</a:t>
          </a:r>
        </a:p>
      </dsp:txBody>
      <dsp:txXfrm>
        <a:off x="15608" y="56365"/>
        <a:ext cx="856955" cy="501686"/>
      </dsp:txXfrm>
    </dsp:sp>
    <dsp:sp modelId="{EBED3867-1AC8-4460-88D8-023F51187EA2}">
      <dsp:nvSpPr>
        <dsp:cNvPr id="0" name=""/>
        <dsp:cNvSpPr/>
      </dsp:nvSpPr>
      <dsp:spPr>
        <a:xfrm rot="21543794">
          <a:off x="977692" y="186798"/>
          <a:ext cx="189836" cy="22026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977696" y="231317"/>
        <a:ext cx="132885" cy="132160"/>
      </dsp:txXfrm>
    </dsp:sp>
    <dsp:sp modelId="{F6B5B442-1DD5-4BF9-ADA6-BD9C6884BFC0}">
      <dsp:nvSpPr>
        <dsp:cNvPr id="0" name=""/>
        <dsp:cNvSpPr/>
      </dsp:nvSpPr>
      <dsp:spPr>
        <a:xfrm>
          <a:off x="1246305" y="20378"/>
          <a:ext cx="888171" cy="532902"/>
        </a:xfrm>
        <a:prstGeom prst="roundRect">
          <a:avLst>
            <a:gd name="adj" fmla="val 10000"/>
          </a:avLst>
        </a:prstGeom>
        <a:solidFill>
          <a:schemeClr val="accent4">
            <a:hueOff val="2450223"/>
            <a:satOff val="-10194"/>
            <a:lumOff val="24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a:latin typeface="Century Gothic"/>
            </a:rPr>
            <a:t>Vocabulary</a:t>
          </a:r>
        </a:p>
      </dsp:txBody>
      <dsp:txXfrm>
        <a:off x="1261913" y="35986"/>
        <a:ext cx="856955" cy="501686"/>
      </dsp:txXfrm>
    </dsp:sp>
    <dsp:sp modelId="{9D291C3E-FEB4-46B1-A9F6-23699FCAF989}">
      <dsp:nvSpPr>
        <dsp:cNvPr id="0" name=""/>
        <dsp:cNvSpPr/>
      </dsp:nvSpPr>
      <dsp:spPr>
        <a:xfrm>
          <a:off x="2223294" y="176696"/>
          <a:ext cx="188292" cy="220266"/>
        </a:xfrm>
        <a:prstGeom prst="rightArrow">
          <a:avLst>
            <a:gd name="adj1" fmla="val 60000"/>
            <a:gd name="adj2" fmla="val 50000"/>
          </a:avLst>
        </a:prstGeom>
        <a:solidFill>
          <a:schemeClr val="accent4">
            <a:hueOff val="3266964"/>
            <a:satOff val="-13592"/>
            <a:lumOff val="320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223294" y="220749"/>
        <a:ext cx="131804" cy="132160"/>
      </dsp:txXfrm>
    </dsp:sp>
    <dsp:sp modelId="{7799EF3B-A08E-409C-9F23-69F3D702DF41}">
      <dsp:nvSpPr>
        <dsp:cNvPr id="0" name=""/>
        <dsp:cNvSpPr/>
      </dsp:nvSpPr>
      <dsp:spPr>
        <a:xfrm>
          <a:off x="2489745" y="20378"/>
          <a:ext cx="888171" cy="532902"/>
        </a:xfrm>
        <a:prstGeom prst="roundRect">
          <a:avLst>
            <a:gd name="adj" fmla="val 100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0" kern="1200">
              <a:solidFill>
                <a:srgbClr val="444444"/>
              </a:solidFill>
              <a:latin typeface="Calibri"/>
              <a:ea typeface="Calibri"/>
              <a:cs typeface="Calibri"/>
            </a:rPr>
            <a:t>Prior Learning</a:t>
          </a:r>
        </a:p>
      </dsp:txBody>
      <dsp:txXfrm>
        <a:off x="2505353" y="35986"/>
        <a:ext cx="856955" cy="501686"/>
      </dsp:txXfrm>
    </dsp:sp>
    <dsp:sp modelId="{4C5AE792-6D88-4811-BD89-7A9F20FDD173}">
      <dsp:nvSpPr>
        <dsp:cNvPr id="0" name=""/>
        <dsp:cNvSpPr/>
      </dsp:nvSpPr>
      <dsp:spPr>
        <a:xfrm>
          <a:off x="3466734" y="176696"/>
          <a:ext cx="188292" cy="220266"/>
        </a:xfrm>
        <a:prstGeom prst="rightArrow">
          <a:avLst>
            <a:gd name="adj1" fmla="val 60000"/>
            <a:gd name="adj2" fmla="val 50000"/>
          </a:avLst>
        </a:prstGeom>
        <a:solidFill>
          <a:schemeClr val="accent4">
            <a:hueOff val="6533927"/>
            <a:satOff val="-27185"/>
            <a:lumOff val="640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3466734" y="220749"/>
        <a:ext cx="131804" cy="132160"/>
      </dsp:txXfrm>
    </dsp:sp>
    <dsp:sp modelId="{740CD1AE-26E8-4BFD-BF48-39A691ACAF11}">
      <dsp:nvSpPr>
        <dsp:cNvPr id="0" name=""/>
        <dsp:cNvSpPr/>
      </dsp:nvSpPr>
      <dsp:spPr>
        <a:xfrm>
          <a:off x="3733185" y="20378"/>
          <a:ext cx="888171" cy="532902"/>
        </a:xfrm>
        <a:prstGeom prst="roundRect">
          <a:avLst>
            <a:gd name="adj" fmla="val 1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rtl="0">
            <a:lnSpc>
              <a:spcPct val="90000"/>
            </a:lnSpc>
            <a:spcBef>
              <a:spcPct val="0"/>
            </a:spcBef>
            <a:spcAft>
              <a:spcPct val="35000"/>
            </a:spcAft>
            <a:buNone/>
          </a:pPr>
          <a:r>
            <a:rPr lang="en-US" sz="900" b="1" kern="1200">
              <a:latin typeface="Century Gothic"/>
            </a:rPr>
            <a:t>New learning (I do, you do, we do)</a:t>
          </a:r>
        </a:p>
      </dsp:txBody>
      <dsp:txXfrm>
        <a:off x="3748793" y="35986"/>
        <a:ext cx="856955" cy="501686"/>
      </dsp:txXfrm>
    </dsp:sp>
    <dsp:sp modelId="{09B2EEB6-5A77-4C61-9E6B-0564D2EAC9F4}">
      <dsp:nvSpPr>
        <dsp:cNvPr id="0" name=""/>
        <dsp:cNvSpPr/>
      </dsp:nvSpPr>
      <dsp:spPr>
        <a:xfrm>
          <a:off x="4710174" y="176696"/>
          <a:ext cx="188292" cy="220266"/>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4710174" y="220749"/>
        <a:ext cx="131804" cy="132160"/>
      </dsp:txXfrm>
    </dsp:sp>
    <dsp:sp modelId="{65203F31-361C-4341-BEE8-0223BDC0A6DA}">
      <dsp:nvSpPr>
        <dsp:cNvPr id="0" name=""/>
        <dsp:cNvSpPr/>
      </dsp:nvSpPr>
      <dsp:spPr>
        <a:xfrm>
          <a:off x="4976626" y="20378"/>
          <a:ext cx="888171" cy="532902"/>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US" sz="900" b="1" kern="1200">
              <a:latin typeface="Century Gothic" panose="020B0502020202020204" pitchFamily="34" charset="0"/>
            </a:rPr>
            <a:t>Review Learning</a:t>
          </a:r>
        </a:p>
      </dsp:txBody>
      <dsp:txXfrm>
        <a:off x="4992234" y="35986"/>
        <a:ext cx="856955" cy="501686"/>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p>
        </p:txBody>
      </p:sp>
      <p:sp>
        <p:nvSpPr>
          <p:cNvPr id="4" name="Date Placeholder 3"/>
          <p:cNvSpPr>
            <a:spLocks noGrp="1"/>
          </p:cNvSpPr>
          <p:nvPr>
            <p:ph type="dt" sz="half" idx="10"/>
          </p:nvPr>
        </p:nvSpPr>
        <p:spPr/>
        <p:txBody>
          <a:bodyPr/>
          <a:lstStyle/>
          <a:p>
            <a:fld id="{FCB53338-FF69-49B1-A5EF-8ABCF3F661BE}" type="datetimeFigureOut">
              <a:rPr lang="en-GB" smtClean="0"/>
              <a:t>26/01/2025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1569754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CB53338-FF69-49B1-A5EF-8ABCF3F661BE}" type="datetimeFigureOut">
              <a:rPr lang="en-GB" smtClean="0"/>
              <a:t>26/01/2025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3109148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B53338-FF69-49B1-A5EF-8ABCF3F661BE}" type="datetimeFigureOut">
              <a:rPr lang="en-GB" smtClean="0"/>
              <a:t>26/01/2025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901636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CB53338-FF69-49B1-A5EF-8ABCF3F661BE}" type="datetimeFigureOut">
              <a:rPr lang="en-GB" smtClean="0"/>
              <a:t>26/01/2025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78392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CB53338-FF69-49B1-A5EF-8ABCF3F661BE}" type="datetimeFigureOut">
              <a:rPr lang="en-GB" smtClean="0"/>
              <a:t>26/01/2025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53138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CB53338-FF69-49B1-A5EF-8ABCF3F661BE}" type="datetimeFigureOut">
              <a:rPr lang="en-GB" smtClean="0"/>
              <a:t>26/01/2025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1966456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B53338-FF69-49B1-A5EF-8ABCF3F661BE}" type="datetimeFigureOut">
              <a:rPr lang="en-GB" smtClean="0"/>
              <a:t>26/01/2025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3080969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FCB53338-FF69-49B1-A5EF-8ABCF3F661BE}" type="datetimeFigureOut">
              <a:rPr lang="en-GB" smtClean="0"/>
              <a:t>26/01/2025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19284449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FCB53338-FF69-49B1-A5EF-8ABCF3F661BE}" type="datetimeFigureOut">
              <a:rPr lang="en-GB" smtClean="0"/>
              <a:t>26/01/2025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119920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CB53338-FF69-49B1-A5EF-8ABCF3F661BE}" type="datetimeFigureOut">
              <a:rPr lang="en-GB" smtClean="0"/>
              <a:t>26/01/2025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23713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CB53338-FF69-49B1-A5EF-8ABCF3F661BE}" type="datetimeFigureOut">
              <a:rPr lang="en-GB" smtClean="0"/>
              <a:t>26/01/2025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A0324E-BBE6-4461-8FD2-D2096AF687B4}" type="slidenum">
              <a:rPr lang="en-GB" smtClean="0"/>
              <a:t>‹#›</a:t>
            </a:fld>
            <a:endParaRPr lang="en-GB"/>
          </a:p>
        </p:txBody>
      </p:sp>
    </p:spTree>
    <p:extLst>
      <p:ext uri="{BB962C8B-B14F-4D97-AF65-F5344CB8AC3E}">
        <p14:creationId xmlns:p14="http://schemas.microsoft.com/office/powerpoint/2010/main" val="3526941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630704" y="7426579"/>
            <a:ext cx="11534778" cy="334415"/>
          </a:xfrm>
          <a:prstGeom prst="rect">
            <a:avLst/>
          </a:prstGeom>
        </p:spPr>
        <p:txBody>
          <a:bodyPr lIns="24383" tIns="24383" rIns="24383" bIns="24383"/>
          <a:lstStyle>
            <a:lvl1pPr defTabSz="359696">
              <a:defRPr sz="1471"/>
            </a:lvl1pPr>
          </a:lstStyle>
          <a:p>
            <a:r>
              <a:t>Author and Date</a:t>
            </a:r>
          </a:p>
        </p:txBody>
      </p:sp>
      <p:sp>
        <p:nvSpPr>
          <p:cNvPr id="12" name="Presentation Title"/>
          <p:cNvSpPr txBox="1">
            <a:spLocks noGrp="1"/>
          </p:cNvSpPr>
          <p:nvPr>
            <p:ph type="title" hasCustomPrompt="1"/>
          </p:nvPr>
        </p:nvSpPr>
        <p:spPr>
          <a:prstGeom prst="rect">
            <a:avLst/>
          </a:prstGeom>
        </p:spPr>
        <p:txBody>
          <a:bodyPr/>
          <a:lstStyle/>
          <a:p>
            <a:r>
              <a:t>Presentation Title</a:t>
            </a:r>
          </a:p>
        </p:txBody>
      </p:sp>
      <p:sp>
        <p:nvSpPr>
          <p:cNvPr id="13" name="Body Level One…"/>
          <p:cNvSpPr txBox="1">
            <a:spLocks noGrp="1"/>
          </p:cNvSpPr>
          <p:nvPr>
            <p:ph type="body" sz="quarter" idx="1" hasCustomPrompt="1"/>
          </p:nvPr>
        </p:nvSpPr>
        <p:spPr>
          <a:prstGeom prst="rect">
            <a:avLst/>
          </a:prstGeom>
        </p:spPr>
        <p:txBody>
          <a:body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rPr/>
              <a:pPr/>
              <a:t>‹#›</a:t>
            </a:fld>
            <a:endParaRPr/>
          </a:p>
        </p:txBody>
      </p:sp>
    </p:spTree>
    <p:extLst>
      <p:ext uri="{BB962C8B-B14F-4D97-AF65-F5344CB8AC3E}">
        <p14:creationId xmlns:p14="http://schemas.microsoft.com/office/powerpoint/2010/main" val="1015196755"/>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FCB53338-FF69-49B1-A5EF-8ABCF3F661BE}" type="datetimeFigureOut">
              <a:rPr lang="en-GB" smtClean="0"/>
              <a:t>26/01/2025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FDA0324E-BBE6-4461-8FD2-D2096AF687B4}" type="slidenum">
              <a:rPr lang="en-GB" smtClean="0"/>
              <a:t>‹#›</a:t>
            </a:fld>
            <a:endParaRPr lang="en-GB"/>
          </a:p>
        </p:txBody>
      </p:sp>
    </p:spTree>
    <p:extLst>
      <p:ext uri="{BB962C8B-B14F-4D97-AF65-F5344CB8AC3E}">
        <p14:creationId xmlns:p14="http://schemas.microsoft.com/office/powerpoint/2010/main" val="41972487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Key Principles for Maths…"/>
          <p:cNvSpPr/>
          <p:nvPr/>
        </p:nvSpPr>
        <p:spPr>
          <a:xfrm>
            <a:off x="241081" y="684392"/>
            <a:ext cx="2763778" cy="1856935"/>
          </a:xfrm>
          <a:custGeom>
            <a:avLst/>
            <a:gdLst/>
            <a:ahLst/>
            <a:cxnLst>
              <a:cxn ang="0">
                <a:pos x="wd2" y="hd2"/>
              </a:cxn>
              <a:cxn ang="5400000">
                <a:pos x="wd2" y="hd2"/>
              </a:cxn>
              <a:cxn ang="10800000">
                <a:pos x="wd2" y="hd2"/>
              </a:cxn>
              <a:cxn ang="16200000">
                <a:pos x="wd2" y="hd2"/>
              </a:cxn>
            </a:cxnLst>
            <a:rect l="0" t="0" r="r" b="b"/>
            <a:pathLst>
              <a:path w="21600" h="21600" extrusionOk="0">
                <a:moveTo>
                  <a:pt x="0" y="19606"/>
                </a:moveTo>
                <a:lnTo>
                  <a:pt x="0" y="1994"/>
                </a:lnTo>
                <a:cubicBezTo>
                  <a:pt x="0" y="893"/>
                  <a:pt x="378" y="0"/>
                  <a:pt x="844" y="0"/>
                </a:cubicBezTo>
                <a:lnTo>
                  <a:pt x="20756" y="0"/>
                </a:lnTo>
                <a:cubicBezTo>
                  <a:pt x="21222" y="0"/>
                  <a:pt x="21600" y="893"/>
                  <a:pt x="21600" y="1994"/>
                </a:cubicBezTo>
                <a:lnTo>
                  <a:pt x="21600" y="19606"/>
                </a:lnTo>
                <a:cubicBezTo>
                  <a:pt x="21600" y="20707"/>
                  <a:pt x="21222" y="21600"/>
                  <a:pt x="20756" y="21600"/>
                </a:cubicBezTo>
                <a:lnTo>
                  <a:pt x="844" y="21600"/>
                </a:lnTo>
                <a:cubicBezTo>
                  <a:pt x="378" y="21600"/>
                  <a:pt x="0" y="20707"/>
                  <a:pt x="0" y="19606"/>
                </a:cubicBezTo>
                <a:close/>
              </a:path>
            </a:pathLst>
          </a:custGeom>
          <a:solidFill>
            <a:schemeClr val="accent1">
              <a:lumMod val="50000"/>
            </a:schemeClr>
          </a:solidFill>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4618" tIns="24618" rIns="24618" bIns="24618" anchor="ctr"/>
          <a:lstStyle/>
          <a:p>
            <a:pPr algn="ctr">
              <a:lnSpc>
                <a:spcPct val="80000"/>
              </a:lnSpc>
              <a:defRPr sz="1500" b="1" cap="all" spc="-29">
                <a:solidFill>
                  <a:srgbClr val="FFFFFF"/>
                </a:solidFill>
                <a:latin typeface="Arial"/>
                <a:ea typeface="Arial"/>
                <a:cs typeface="Arial"/>
                <a:sym typeface="Arial"/>
              </a:defRPr>
            </a:pPr>
            <a:r>
              <a:rPr lang="en-US" sz="3100" dirty="0">
                <a:solidFill>
                  <a:schemeClr val="bg1"/>
                </a:solidFill>
                <a:latin typeface="Century Gothic"/>
              </a:rPr>
              <a:t>MATHS At</a:t>
            </a:r>
          </a:p>
          <a:p>
            <a:pPr algn="ctr">
              <a:lnSpc>
                <a:spcPct val="80000"/>
              </a:lnSpc>
              <a:defRPr sz="1500" b="1" cap="all" spc="-29">
                <a:solidFill>
                  <a:srgbClr val="FFFFFF"/>
                </a:solidFill>
                <a:latin typeface="Arial"/>
                <a:ea typeface="Arial"/>
                <a:cs typeface="Arial"/>
                <a:sym typeface="Arial"/>
              </a:defRPr>
            </a:pPr>
            <a:r>
              <a:rPr lang="en-US" sz="3102" dirty="0">
                <a:solidFill>
                  <a:schemeClr val="bg1"/>
                </a:solidFill>
                <a:latin typeface="Century Gothic" panose="020B0502020202020204" pitchFamily="34" charset="0"/>
              </a:rPr>
              <a:t>St James</a:t>
            </a:r>
            <a:endParaRPr lang="en-GB" sz="3102" dirty="0">
              <a:solidFill>
                <a:schemeClr val="bg1"/>
              </a:solidFill>
              <a:latin typeface="Century Gothic" panose="020B0502020202020204" pitchFamily="34" charset="0"/>
            </a:endParaRPr>
          </a:p>
        </p:txBody>
      </p:sp>
      <p:sp>
        <p:nvSpPr>
          <p:cNvPr id="17" name="Excellent teacher subject knowledge…"/>
          <p:cNvSpPr/>
          <p:nvPr/>
        </p:nvSpPr>
        <p:spPr>
          <a:xfrm>
            <a:off x="3241197" y="2876411"/>
            <a:ext cx="9183389" cy="1395692"/>
          </a:xfrm>
          <a:custGeom>
            <a:avLst/>
            <a:gdLst/>
            <a:ahLst/>
            <a:cxnLst>
              <a:cxn ang="0">
                <a:pos x="wd2" y="hd2"/>
              </a:cxn>
              <a:cxn ang="5400000">
                <a:pos x="wd2" y="hd2"/>
              </a:cxn>
              <a:cxn ang="10800000">
                <a:pos x="wd2" y="hd2"/>
              </a:cxn>
              <a:cxn ang="16200000">
                <a:pos x="wd2" y="hd2"/>
              </a:cxn>
            </a:cxnLst>
            <a:rect l="0" t="0" r="r" b="b"/>
            <a:pathLst>
              <a:path w="21600" h="21600" extrusionOk="0">
                <a:moveTo>
                  <a:pt x="0" y="20520"/>
                </a:moveTo>
                <a:lnTo>
                  <a:pt x="0" y="1080"/>
                </a:lnTo>
                <a:cubicBezTo>
                  <a:pt x="0" y="484"/>
                  <a:pt x="456" y="0"/>
                  <a:pt x="1019" y="0"/>
                </a:cubicBezTo>
                <a:lnTo>
                  <a:pt x="20581" y="0"/>
                </a:lnTo>
                <a:cubicBezTo>
                  <a:pt x="21144" y="0"/>
                  <a:pt x="21600" y="484"/>
                  <a:pt x="21600" y="1080"/>
                </a:cubicBezTo>
                <a:lnTo>
                  <a:pt x="21600" y="20520"/>
                </a:lnTo>
                <a:cubicBezTo>
                  <a:pt x="21600" y="21116"/>
                  <a:pt x="21144" y="21600"/>
                  <a:pt x="20581" y="21600"/>
                </a:cubicBezTo>
                <a:lnTo>
                  <a:pt x="1019" y="21600"/>
                </a:lnTo>
                <a:cubicBezTo>
                  <a:pt x="456" y="21600"/>
                  <a:pt x="0" y="21116"/>
                  <a:pt x="0" y="20520"/>
                </a:cubicBezTo>
                <a:close/>
              </a:path>
            </a:pathLst>
          </a:custGeom>
          <a:noFill/>
          <a:ln w="50800">
            <a:solidFill>
              <a:schemeClr val="accent1">
                <a:lumMod val="75000"/>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6269" tIns="32712" rIns="196269" bIns="32712" anchor="ctr"/>
          <a:lstStyle/>
          <a:p>
            <a:r>
              <a:rPr lang="en-US" sz="1600" dirty="0">
                <a:latin typeface="Century Gothic"/>
              </a:rPr>
              <a:t>Our vision is that every St James pupil will become enthusiastic, creative and articulate mathematicians who use their skills to become great problem solvers. </a:t>
            </a:r>
            <a:endParaRPr lang="en-US" sz="1600" dirty="0">
              <a:latin typeface="Calibri" panose="020F0502020204030204"/>
              <a:ea typeface="Calibri" panose="020F0502020204030204"/>
              <a:cs typeface="Calibri" panose="020F0502020204030204"/>
            </a:endParaRPr>
          </a:p>
          <a:p>
            <a:endParaRPr lang="en-US" sz="1600" dirty="0">
              <a:latin typeface="Century Gothic"/>
            </a:endParaRPr>
          </a:p>
          <a:p>
            <a:r>
              <a:rPr lang="en-US" sz="1600" dirty="0">
                <a:latin typeface="Century Gothic"/>
              </a:rPr>
              <a:t>We believe Mathematics is a universal language and a tool for life: it helps us to describe, make sense, investigate, understanding and respect our ever-changing world.</a:t>
            </a:r>
            <a:endParaRPr lang="en-US" sz="1600" dirty="0">
              <a:ea typeface="Calibri"/>
              <a:cs typeface="Calibri"/>
            </a:endParaRPr>
          </a:p>
        </p:txBody>
      </p:sp>
      <p:sp>
        <p:nvSpPr>
          <p:cNvPr id="5" name="Excellent teacher subject knowledge…"/>
          <p:cNvSpPr/>
          <p:nvPr/>
        </p:nvSpPr>
        <p:spPr>
          <a:xfrm>
            <a:off x="3241197" y="684390"/>
            <a:ext cx="9183387" cy="1987081"/>
          </a:xfrm>
          <a:custGeom>
            <a:avLst/>
            <a:gdLst/>
            <a:ahLst/>
            <a:cxnLst>
              <a:cxn ang="0">
                <a:pos x="wd2" y="hd2"/>
              </a:cxn>
              <a:cxn ang="5400000">
                <a:pos x="wd2" y="hd2"/>
              </a:cxn>
              <a:cxn ang="10800000">
                <a:pos x="wd2" y="hd2"/>
              </a:cxn>
              <a:cxn ang="16200000">
                <a:pos x="wd2" y="hd2"/>
              </a:cxn>
            </a:cxnLst>
            <a:rect l="0" t="0" r="r" b="b"/>
            <a:pathLst>
              <a:path w="21600" h="21600" extrusionOk="0">
                <a:moveTo>
                  <a:pt x="0" y="20520"/>
                </a:moveTo>
                <a:lnTo>
                  <a:pt x="0" y="1080"/>
                </a:lnTo>
                <a:cubicBezTo>
                  <a:pt x="0" y="484"/>
                  <a:pt x="456" y="0"/>
                  <a:pt x="1019" y="0"/>
                </a:cubicBezTo>
                <a:lnTo>
                  <a:pt x="20581" y="0"/>
                </a:lnTo>
                <a:cubicBezTo>
                  <a:pt x="21144" y="0"/>
                  <a:pt x="21600" y="484"/>
                  <a:pt x="21600" y="1080"/>
                </a:cubicBezTo>
                <a:lnTo>
                  <a:pt x="21600" y="20520"/>
                </a:lnTo>
                <a:cubicBezTo>
                  <a:pt x="21600" y="21116"/>
                  <a:pt x="21144" y="21600"/>
                  <a:pt x="20581" y="21600"/>
                </a:cubicBezTo>
                <a:lnTo>
                  <a:pt x="1019" y="21600"/>
                </a:lnTo>
                <a:cubicBezTo>
                  <a:pt x="456" y="21600"/>
                  <a:pt x="0" y="21116"/>
                  <a:pt x="0" y="20520"/>
                </a:cubicBezTo>
                <a:close/>
              </a:path>
            </a:pathLst>
          </a:custGeom>
          <a:noFill/>
          <a:ln w="50800">
            <a:solidFill>
              <a:schemeClr val="accent1">
                <a:lumMod val="50000"/>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6269" tIns="32712" rIns="196269" bIns="32712" anchor="ctr"/>
          <a:lstStyle/>
          <a:p>
            <a:r>
              <a:rPr lang="en-US" sz="1600" b="1" dirty="0">
                <a:latin typeface="Century Gothic"/>
              </a:rPr>
              <a:t>'I work with a lot of mathematicians, and one thing I notice about them is that they are not particularly fast with numbers; in fact some of them are rather slow. This is not a bad thing; they are slow because they think deeply and carefully about mathematics.’ </a:t>
            </a:r>
            <a:r>
              <a:rPr lang="en-US" sz="1600" dirty="0">
                <a:latin typeface="Century Gothic"/>
              </a:rPr>
              <a:t>(Jo Boaler - Maths Professor at Standford University)</a:t>
            </a:r>
            <a:endParaRPr lang="en-US" sz="1600" dirty="0"/>
          </a:p>
          <a:p>
            <a:endParaRPr lang="en-US" sz="1600" b="1" dirty="0">
              <a:solidFill>
                <a:schemeClr val="bg2">
                  <a:lumMod val="10000"/>
                </a:schemeClr>
              </a:solidFill>
              <a:highlight>
                <a:srgbClr val="FFFF00"/>
              </a:highlight>
              <a:latin typeface="Century Gothic" panose="020B0502020202020204" pitchFamily="34" charset="0"/>
              <a:cs typeface="Arial" pitchFamily="34" charset="0"/>
            </a:endParaRPr>
          </a:p>
          <a:p>
            <a:r>
              <a:rPr lang="en-US" sz="1600" b="1" dirty="0">
                <a:solidFill>
                  <a:srgbClr val="000000"/>
                </a:solidFill>
                <a:latin typeface="Century Gothic"/>
                <a:cs typeface="Arial"/>
              </a:rPr>
              <a:t>’</a:t>
            </a:r>
            <a:r>
              <a:rPr lang="en-US" sz="1600" b="1" dirty="0">
                <a:solidFill>
                  <a:srgbClr val="040C28"/>
                </a:solidFill>
                <a:latin typeface="Century Gothic"/>
                <a:ea typeface="+mn-lt"/>
                <a:cs typeface="+mn-lt"/>
              </a:rPr>
              <a:t>Mathematics is not about following rules, it's about playing - and exploring, fighting, looking for clues, and sometimes even breaking things.</a:t>
            </a:r>
            <a:r>
              <a:rPr lang="en-US" sz="1600" b="1" dirty="0">
                <a:latin typeface="Century Gothic"/>
              </a:rPr>
              <a:t>’</a:t>
            </a:r>
            <a:r>
              <a:rPr lang="en-US" sz="1600" b="1" dirty="0">
                <a:solidFill>
                  <a:schemeClr val="bg2">
                    <a:lumMod val="10000"/>
                  </a:schemeClr>
                </a:solidFill>
                <a:latin typeface="Century Gothic"/>
                <a:cs typeface="Arial"/>
              </a:rPr>
              <a:t> </a:t>
            </a:r>
            <a:r>
              <a:rPr lang="en-US" sz="1600" dirty="0">
                <a:latin typeface="Century Gothic"/>
                <a:cs typeface="Arial"/>
              </a:rPr>
              <a:t>(Dan Finkel, Founder and Director of Operations of Math for Love)</a:t>
            </a:r>
            <a:endParaRPr lang="en-US" sz="1600" dirty="0">
              <a:ea typeface="Calibri"/>
              <a:cs typeface="Calibri"/>
            </a:endParaRPr>
          </a:p>
        </p:txBody>
      </p:sp>
      <p:sp>
        <p:nvSpPr>
          <p:cNvPr id="6" name="Key Principles for Maths…"/>
          <p:cNvSpPr/>
          <p:nvPr/>
        </p:nvSpPr>
        <p:spPr>
          <a:xfrm>
            <a:off x="241081" y="2811339"/>
            <a:ext cx="2763778" cy="1395692"/>
          </a:xfrm>
          <a:custGeom>
            <a:avLst/>
            <a:gdLst/>
            <a:ahLst/>
            <a:cxnLst>
              <a:cxn ang="0">
                <a:pos x="wd2" y="hd2"/>
              </a:cxn>
              <a:cxn ang="5400000">
                <a:pos x="wd2" y="hd2"/>
              </a:cxn>
              <a:cxn ang="10800000">
                <a:pos x="wd2" y="hd2"/>
              </a:cxn>
              <a:cxn ang="16200000">
                <a:pos x="wd2" y="hd2"/>
              </a:cxn>
            </a:cxnLst>
            <a:rect l="0" t="0" r="r" b="b"/>
            <a:pathLst>
              <a:path w="21600" h="21600" extrusionOk="0">
                <a:moveTo>
                  <a:pt x="0" y="19606"/>
                </a:moveTo>
                <a:lnTo>
                  <a:pt x="0" y="1994"/>
                </a:lnTo>
                <a:cubicBezTo>
                  <a:pt x="0" y="893"/>
                  <a:pt x="378" y="0"/>
                  <a:pt x="844" y="0"/>
                </a:cubicBezTo>
                <a:lnTo>
                  <a:pt x="20756" y="0"/>
                </a:lnTo>
                <a:cubicBezTo>
                  <a:pt x="21222" y="0"/>
                  <a:pt x="21600" y="893"/>
                  <a:pt x="21600" y="1994"/>
                </a:cubicBezTo>
                <a:lnTo>
                  <a:pt x="21600" y="19606"/>
                </a:lnTo>
                <a:cubicBezTo>
                  <a:pt x="21600" y="20707"/>
                  <a:pt x="21222" y="21600"/>
                  <a:pt x="20756" y="21600"/>
                </a:cubicBezTo>
                <a:lnTo>
                  <a:pt x="844" y="21600"/>
                </a:lnTo>
                <a:cubicBezTo>
                  <a:pt x="378" y="21600"/>
                  <a:pt x="0" y="20707"/>
                  <a:pt x="0" y="19606"/>
                </a:cubicBezTo>
                <a:close/>
              </a:path>
            </a:pathLst>
          </a:custGeom>
          <a:solidFill>
            <a:schemeClr val="accent1">
              <a:lumMod val="75000"/>
            </a:schemeClr>
          </a:solidFill>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4618" tIns="24618" rIns="24618" bIns="24618" anchor="ctr"/>
          <a:lstStyle/>
          <a:p>
            <a:pPr algn="ctr">
              <a:lnSpc>
                <a:spcPct val="80000"/>
              </a:lnSpc>
              <a:defRPr sz="1500" b="1" cap="all" spc="-29">
                <a:solidFill>
                  <a:srgbClr val="FFFFFF"/>
                </a:solidFill>
                <a:latin typeface="Arial"/>
                <a:ea typeface="Arial"/>
                <a:cs typeface="Arial"/>
                <a:sym typeface="Arial"/>
              </a:defRPr>
            </a:pPr>
            <a:r>
              <a:rPr lang="en-US" sz="3618" dirty="0">
                <a:solidFill>
                  <a:schemeClr val="bg1"/>
                </a:solidFill>
              </a:rPr>
              <a:t>vision</a:t>
            </a:r>
            <a:endParaRPr lang="en-GB" sz="3618" dirty="0">
              <a:solidFill>
                <a:schemeClr val="bg1"/>
              </a:solidFill>
            </a:endParaRPr>
          </a:p>
        </p:txBody>
      </p:sp>
      <p:sp>
        <p:nvSpPr>
          <p:cNvPr id="8" name="Excellent teacher subject knowledge…"/>
          <p:cNvSpPr/>
          <p:nvPr/>
        </p:nvSpPr>
        <p:spPr>
          <a:xfrm>
            <a:off x="3241197" y="4477044"/>
            <a:ext cx="9183389" cy="4512917"/>
          </a:xfrm>
          <a:custGeom>
            <a:avLst/>
            <a:gdLst/>
            <a:ahLst/>
            <a:cxnLst>
              <a:cxn ang="0">
                <a:pos x="wd2" y="hd2"/>
              </a:cxn>
              <a:cxn ang="5400000">
                <a:pos x="wd2" y="hd2"/>
              </a:cxn>
              <a:cxn ang="10800000">
                <a:pos x="wd2" y="hd2"/>
              </a:cxn>
              <a:cxn ang="16200000">
                <a:pos x="wd2" y="hd2"/>
              </a:cxn>
            </a:cxnLst>
            <a:rect l="0" t="0" r="r" b="b"/>
            <a:pathLst>
              <a:path w="21600" h="21600" extrusionOk="0">
                <a:moveTo>
                  <a:pt x="0" y="20520"/>
                </a:moveTo>
                <a:lnTo>
                  <a:pt x="0" y="1080"/>
                </a:lnTo>
                <a:cubicBezTo>
                  <a:pt x="0" y="484"/>
                  <a:pt x="456" y="0"/>
                  <a:pt x="1019" y="0"/>
                </a:cubicBezTo>
                <a:lnTo>
                  <a:pt x="20581" y="0"/>
                </a:lnTo>
                <a:cubicBezTo>
                  <a:pt x="21144" y="0"/>
                  <a:pt x="21600" y="484"/>
                  <a:pt x="21600" y="1080"/>
                </a:cubicBezTo>
                <a:lnTo>
                  <a:pt x="21600" y="20520"/>
                </a:lnTo>
                <a:cubicBezTo>
                  <a:pt x="21600" y="21116"/>
                  <a:pt x="21144" y="21600"/>
                  <a:pt x="20581" y="21600"/>
                </a:cubicBezTo>
                <a:lnTo>
                  <a:pt x="1019" y="21600"/>
                </a:lnTo>
                <a:cubicBezTo>
                  <a:pt x="456" y="21600"/>
                  <a:pt x="0" y="21116"/>
                  <a:pt x="0" y="20520"/>
                </a:cubicBezTo>
                <a:close/>
              </a:path>
            </a:pathLst>
          </a:custGeom>
          <a:noFill/>
          <a:ln w="50800">
            <a:solidFill>
              <a:schemeClr val="accent1">
                <a:lumMod val="75000"/>
              </a:schemeClr>
            </a:solidFill>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196269" tIns="32712" rIns="196269" bIns="32712" anchor="ctr"/>
          <a:lstStyle/>
          <a:p>
            <a:endParaRPr lang="en-US" dirty="0">
              <a:latin typeface="Century Gothic"/>
            </a:endParaRPr>
          </a:p>
          <a:p>
            <a:endParaRPr lang="en-GB" sz="1809" dirty="0"/>
          </a:p>
        </p:txBody>
      </p:sp>
      <p:sp>
        <p:nvSpPr>
          <p:cNvPr id="9" name="Key Principles for Maths…"/>
          <p:cNvSpPr/>
          <p:nvPr/>
        </p:nvSpPr>
        <p:spPr>
          <a:xfrm>
            <a:off x="241081" y="4477043"/>
            <a:ext cx="2763778" cy="1541819"/>
          </a:xfrm>
          <a:custGeom>
            <a:avLst/>
            <a:gdLst/>
            <a:ahLst/>
            <a:cxnLst>
              <a:cxn ang="0">
                <a:pos x="wd2" y="hd2"/>
              </a:cxn>
              <a:cxn ang="5400000">
                <a:pos x="wd2" y="hd2"/>
              </a:cxn>
              <a:cxn ang="10800000">
                <a:pos x="wd2" y="hd2"/>
              </a:cxn>
              <a:cxn ang="16200000">
                <a:pos x="wd2" y="hd2"/>
              </a:cxn>
            </a:cxnLst>
            <a:rect l="0" t="0" r="r" b="b"/>
            <a:pathLst>
              <a:path w="21600" h="21600" extrusionOk="0">
                <a:moveTo>
                  <a:pt x="0" y="19606"/>
                </a:moveTo>
                <a:lnTo>
                  <a:pt x="0" y="1994"/>
                </a:lnTo>
                <a:cubicBezTo>
                  <a:pt x="0" y="893"/>
                  <a:pt x="378" y="0"/>
                  <a:pt x="844" y="0"/>
                </a:cubicBezTo>
                <a:lnTo>
                  <a:pt x="20756" y="0"/>
                </a:lnTo>
                <a:cubicBezTo>
                  <a:pt x="21222" y="0"/>
                  <a:pt x="21600" y="893"/>
                  <a:pt x="21600" y="1994"/>
                </a:cubicBezTo>
                <a:lnTo>
                  <a:pt x="21600" y="19606"/>
                </a:lnTo>
                <a:cubicBezTo>
                  <a:pt x="21600" y="20707"/>
                  <a:pt x="21222" y="21600"/>
                  <a:pt x="20756" y="21600"/>
                </a:cubicBezTo>
                <a:lnTo>
                  <a:pt x="844" y="21600"/>
                </a:lnTo>
                <a:cubicBezTo>
                  <a:pt x="378" y="21600"/>
                  <a:pt x="0" y="20707"/>
                  <a:pt x="0" y="19606"/>
                </a:cubicBezTo>
                <a:close/>
              </a:path>
            </a:pathLst>
          </a:custGeom>
          <a:solidFill>
            <a:schemeClr val="accent1">
              <a:lumMod val="75000"/>
            </a:schemeClr>
          </a:solidFill>
          <a:ln w="3175">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24618" tIns="24618" rIns="24618" bIns="24618" anchor="ctr"/>
          <a:lstStyle/>
          <a:p>
            <a:pPr algn="ctr">
              <a:lnSpc>
                <a:spcPct val="80000"/>
              </a:lnSpc>
              <a:defRPr sz="1500" b="1" cap="all" spc="-29">
                <a:solidFill>
                  <a:srgbClr val="FFFFFF"/>
                </a:solidFill>
                <a:latin typeface="Arial"/>
                <a:ea typeface="Arial"/>
                <a:cs typeface="Arial"/>
                <a:sym typeface="Arial"/>
              </a:defRPr>
            </a:pPr>
            <a:r>
              <a:rPr lang="en-US" sz="3618" dirty="0">
                <a:solidFill>
                  <a:schemeClr val="bg1"/>
                </a:solidFill>
              </a:rPr>
              <a:t>intent</a:t>
            </a:r>
            <a:endParaRPr lang="en-GB" sz="3618" dirty="0">
              <a:solidFill>
                <a:schemeClr val="bg1"/>
              </a:solidFill>
            </a:endParaRPr>
          </a:p>
        </p:txBody>
      </p:sp>
      <p:pic>
        <p:nvPicPr>
          <p:cNvPr id="16" name="Picture 15"/>
          <p:cNvPicPr/>
          <p:nvPr/>
        </p:nvPicPr>
        <p:blipFill>
          <a:blip r:embed="rId2">
            <a:extLst>
              <a:ext uri="{28A0092B-C50C-407E-A947-70E740481C1C}">
                <a14:useLocalDpi xmlns:a14="http://schemas.microsoft.com/office/drawing/2010/main" val="0"/>
              </a:ext>
            </a:extLst>
          </a:blip>
          <a:stretch>
            <a:fillRect/>
          </a:stretch>
        </p:blipFill>
        <p:spPr bwMode="auto">
          <a:xfrm>
            <a:off x="386118" y="6288875"/>
            <a:ext cx="2473703" cy="2610963"/>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CDD2F657-8237-8902-FFF9-CBD9FC7E2051}"/>
              </a:ext>
            </a:extLst>
          </p:cNvPr>
          <p:cNvSpPr txBox="1"/>
          <p:nvPr/>
        </p:nvSpPr>
        <p:spPr>
          <a:xfrm>
            <a:off x="3307158" y="4572000"/>
            <a:ext cx="9062770" cy="42780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Century Gothic"/>
              </a:rPr>
              <a:t>At St James, we believe that children should experience the awe and wonder of Mathematics as they learn to solve problems, develop ways of looking at patterns, discover efficient strategies and make links between the different areas.</a:t>
            </a:r>
            <a:endParaRPr lang="en-US" sz="1600" dirty="0">
              <a:latin typeface="Calibri" panose="020F0502020204030204"/>
              <a:ea typeface="Calibri" panose="020F0502020204030204"/>
              <a:cs typeface="Calibri" panose="020F0502020204030204"/>
            </a:endParaRPr>
          </a:p>
          <a:p>
            <a:endParaRPr lang="en-US" sz="1600" dirty="0">
              <a:latin typeface="Century Gothic"/>
            </a:endParaRPr>
          </a:p>
          <a:p>
            <a:r>
              <a:rPr lang="en-US" sz="1600" dirty="0">
                <a:latin typeface="Century Gothic"/>
              </a:rPr>
              <a:t>We believe all children can achieve in Mathematics and teach for secure and deep understanding of concepts through fluency, reasoning and problem-solving. We encourage children to reason mathematically by following a line of enquiry, conjecturing relationships and generalisations, and developing an argument, justification or proof using mathematical language. We place oracy at the heart of our learning: discussions of learning and modelling of mathematical vocabulary throughout lessons by children and staff allows everyone to "talk like a mathematician“.</a:t>
            </a:r>
          </a:p>
          <a:p>
            <a:endParaRPr lang="en-US" sz="1600" dirty="0">
              <a:latin typeface="Century Gothic"/>
            </a:endParaRPr>
          </a:p>
          <a:p>
            <a:r>
              <a:rPr lang="en-US" sz="1600" dirty="0">
                <a:latin typeface="Century Gothic"/>
              </a:rPr>
              <a:t>Wherever possible, we try to make our Mathematics 'real-life', making our learning and experiences relevant to everyday life. We use “marvellous mistakes” and misconceptions as an essential part of learning and provide challenges through rich and varied problems. We encourage children to use approaches which work for them, equipping them with a range of efficient strategies and ensuring a sound understanding of them.</a:t>
            </a:r>
          </a:p>
        </p:txBody>
      </p:sp>
    </p:spTree>
    <p:extLst>
      <p:ext uri="{BB962C8B-B14F-4D97-AF65-F5344CB8AC3E}">
        <p14:creationId xmlns:p14="http://schemas.microsoft.com/office/powerpoint/2010/main" val="791212308"/>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C5784-B72F-4637-8CC0-F7CECD3944AE}"/>
              </a:ext>
            </a:extLst>
          </p:cNvPr>
          <p:cNvSpPr>
            <a:spLocks noGrp="1"/>
          </p:cNvSpPr>
          <p:nvPr>
            <p:ph type="title"/>
          </p:nvPr>
        </p:nvSpPr>
        <p:spPr>
          <a:xfrm>
            <a:off x="1144963" y="239824"/>
            <a:ext cx="10515600" cy="406237"/>
          </a:xfrm>
        </p:spPr>
        <p:txBody>
          <a:bodyPr>
            <a:normAutofit fontScale="90000"/>
          </a:bodyPr>
          <a:lstStyle/>
          <a:p>
            <a:pPr algn="ctr"/>
            <a:r>
              <a:rPr lang="en-US" sz="2200" b="1">
                <a:latin typeface="Century Gothic"/>
              </a:rPr>
              <a:t>Being a Mathematician at St James C of E Primary School</a:t>
            </a:r>
            <a:r>
              <a:rPr lang="en-US" sz="3100" b="1">
                <a:latin typeface="Century Gothic"/>
              </a:rPr>
              <a:t> </a:t>
            </a:r>
            <a:endParaRPr lang="en-GB" sz="6150"/>
          </a:p>
        </p:txBody>
      </p:sp>
      <p:graphicFrame>
        <p:nvGraphicFramePr>
          <p:cNvPr id="3" name="Table 2">
            <a:extLst>
              <a:ext uri="{FF2B5EF4-FFF2-40B4-BE49-F238E27FC236}">
                <a16:creationId xmlns:a16="http://schemas.microsoft.com/office/drawing/2014/main" id="{348B5065-8BC8-4135-AC5E-C0108D37C1B5}"/>
              </a:ext>
            </a:extLst>
          </p:cNvPr>
          <p:cNvGraphicFramePr>
            <a:graphicFrameLocks noGrp="1"/>
          </p:cNvGraphicFramePr>
          <p:nvPr>
            <p:extLst>
              <p:ext uri="{D42A27DB-BD31-4B8C-83A1-F6EECF244321}">
                <p14:modId xmlns:p14="http://schemas.microsoft.com/office/powerpoint/2010/main" val="520838811"/>
              </p:ext>
            </p:extLst>
          </p:nvPr>
        </p:nvGraphicFramePr>
        <p:xfrm>
          <a:off x="493846" y="776810"/>
          <a:ext cx="11813905" cy="927885"/>
        </p:xfrm>
        <a:graphic>
          <a:graphicData uri="http://schemas.openxmlformats.org/drawingml/2006/table">
            <a:tbl>
              <a:tblPr firstRow="1" bandRow="1">
                <a:tableStyleId>{5940675A-B579-460E-94D1-54222C63F5DA}</a:tableStyleId>
              </a:tblPr>
              <a:tblGrid>
                <a:gridCol w="11813905">
                  <a:extLst>
                    <a:ext uri="{9D8B030D-6E8A-4147-A177-3AD203B41FA5}">
                      <a16:colId xmlns:a16="http://schemas.microsoft.com/office/drawing/2014/main" val="4138100787"/>
                    </a:ext>
                  </a:extLst>
                </a:gridCol>
              </a:tblGrid>
              <a:tr h="927885">
                <a:tc>
                  <a:txBody>
                    <a:bodyPr/>
                    <a:lstStyle/>
                    <a:p>
                      <a:r>
                        <a:rPr lang="en-US" sz="1000" b="1" u="sng" dirty="0">
                          <a:latin typeface="Century Gothic"/>
                        </a:rPr>
                        <a:t>Intent:</a:t>
                      </a:r>
                    </a:p>
                    <a:p>
                      <a:r>
                        <a:rPr lang="en-US" sz="1000" b="0" i="0" kern="1200" dirty="0">
                          <a:solidFill>
                            <a:schemeClr val="tx1"/>
                          </a:solidFill>
                          <a:effectLst/>
                          <a:latin typeface="Century Gothic"/>
                          <a:ea typeface="+mn-ea"/>
                          <a:cs typeface="+mn-cs"/>
                        </a:rPr>
                        <a:t>Mathematics is essential to everyday life, critical to science, technology and engineering and necessary for financial literacy and most forms of employment. We aim to deliver a high-quality mathematics education to support our children to achieve economic well-being, equipping them with a range of skills and the ability to solve problems in a variety of contexts. Children are encouraged to make “</a:t>
                      </a:r>
                      <a:r>
                        <a:rPr lang="en-US" sz="1000" b="0" i="0" kern="1200" dirty="0" err="1">
                          <a:solidFill>
                            <a:schemeClr val="tx1"/>
                          </a:solidFill>
                          <a:effectLst/>
                          <a:latin typeface="Century Gothic"/>
                          <a:ea typeface="+mn-ea"/>
                          <a:cs typeface="+mn-cs"/>
                        </a:rPr>
                        <a:t>marvellous</a:t>
                      </a:r>
                      <a:r>
                        <a:rPr lang="en-US" sz="1000" b="0" i="0" kern="1200" dirty="0">
                          <a:solidFill>
                            <a:schemeClr val="tx1"/>
                          </a:solidFill>
                          <a:effectLst/>
                          <a:latin typeface="Century Gothic"/>
                          <a:ea typeface="+mn-ea"/>
                          <a:cs typeface="+mn-cs"/>
                        </a:rPr>
                        <a:t> mistakes” in a supportive environment and supported to discuss and challenge these misconceptions with both peers and staff. </a:t>
                      </a: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73652409"/>
                  </a:ext>
                </a:extLst>
              </a:tr>
            </a:tbl>
          </a:graphicData>
        </a:graphic>
      </p:graphicFrame>
      <p:graphicFrame>
        <p:nvGraphicFramePr>
          <p:cNvPr id="8" name="Table 7">
            <a:extLst>
              <a:ext uri="{FF2B5EF4-FFF2-40B4-BE49-F238E27FC236}">
                <a16:creationId xmlns:a16="http://schemas.microsoft.com/office/drawing/2014/main" id="{577F0741-0483-4DF7-B770-9564AD93E626}"/>
              </a:ext>
            </a:extLst>
          </p:cNvPr>
          <p:cNvGraphicFramePr>
            <a:graphicFrameLocks noGrp="1"/>
          </p:cNvGraphicFramePr>
          <p:nvPr>
            <p:extLst>
              <p:ext uri="{D42A27DB-BD31-4B8C-83A1-F6EECF244321}">
                <p14:modId xmlns:p14="http://schemas.microsoft.com/office/powerpoint/2010/main" val="900466197"/>
              </p:ext>
            </p:extLst>
          </p:nvPr>
        </p:nvGraphicFramePr>
        <p:xfrm>
          <a:off x="493846" y="1700027"/>
          <a:ext cx="11813904" cy="5810349"/>
        </p:xfrm>
        <a:graphic>
          <a:graphicData uri="http://schemas.openxmlformats.org/drawingml/2006/table">
            <a:tbl>
              <a:tblPr firstRow="1" bandRow="1">
                <a:tableStyleId>{5940675A-B579-460E-94D1-54222C63F5DA}</a:tableStyleId>
              </a:tblPr>
              <a:tblGrid>
                <a:gridCol w="3937968">
                  <a:extLst>
                    <a:ext uri="{9D8B030D-6E8A-4147-A177-3AD203B41FA5}">
                      <a16:colId xmlns:a16="http://schemas.microsoft.com/office/drawing/2014/main" val="4138100787"/>
                    </a:ext>
                  </a:extLst>
                </a:gridCol>
                <a:gridCol w="3937968">
                  <a:extLst>
                    <a:ext uri="{9D8B030D-6E8A-4147-A177-3AD203B41FA5}">
                      <a16:colId xmlns:a16="http://schemas.microsoft.com/office/drawing/2014/main" val="2191692834"/>
                    </a:ext>
                  </a:extLst>
                </a:gridCol>
                <a:gridCol w="3937968">
                  <a:extLst>
                    <a:ext uri="{9D8B030D-6E8A-4147-A177-3AD203B41FA5}">
                      <a16:colId xmlns:a16="http://schemas.microsoft.com/office/drawing/2014/main" val="3732238775"/>
                    </a:ext>
                  </a:extLst>
                </a:gridCol>
              </a:tblGrid>
              <a:tr h="745810">
                <a:tc gridSpan="3">
                  <a:txBody>
                    <a:bodyPr/>
                    <a:lstStyle/>
                    <a:p>
                      <a:r>
                        <a:rPr lang="en-US" sz="1000" b="1" u="sng" dirty="0">
                          <a:latin typeface="Century Gothic"/>
                        </a:rPr>
                        <a:t>Implementation:</a:t>
                      </a:r>
                    </a:p>
                    <a:p>
                      <a:pPr marL="0" marR="0" lvl="0" indent="0" algn="l" rtl="0" eaLnBrk="1" fontAlgn="auto" latinLnBrk="0" hangingPunct="1">
                        <a:lnSpc>
                          <a:spcPct val="100000"/>
                        </a:lnSpc>
                        <a:spcBef>
                          <a:spcPts val="0"/>
                        </a:spcBef>
                        <a:spcAft>
                          <a:spcPts val="0"/>
                        </a:spcAft>
                        <a:buClrTx/>
                        <a:buSzTx/>
                        <a:buFontTx/>
                        <a:buNone/>
                      </a:pPr>
                      <a:r>
                        <a:rPr lang="en-GB" sz="1000" kern="1200" dirty="0">
                          <a:solidFill>
                            <a:schemeClr val="tx1"/>
                          </a:solidFill>
                          <a:effectLst/>
                          <a:latin typeface="Century Gothic"/>
                          <a:ea typeface="+mn-ea"/>
                          <a:cs typeface="+mn-cs"/>
                        </a:rPr>
                        <a:t>At St James, we teach the National Curriculum and the EYFS framework. To ensure consistency and progression of learning, the White Rose framework is used from Nursery to Year 6, supplemented with other resources as appropriate. Reception, Year 1 and Year 2 follow the NCETM Mastering Number programme; Year 3 and 4 also follow </a:t>
                      </a:r>
                      <a:r>
                        <a:rPr lang="en-GB" sz="1000" kern="1200">
                          <a:solidFill>
                            <a:schemeClr val="tx1"/>
                          </a:solidFill>
                          <a:effectLst/>
                          <a:latin typeface="Century Gothic"/>
                          <a:ea typeface="+mn-ea"/>
                          <a:cs typeface="+mn-cs"/>
                        </a:rPr>
                        <a:t>this to </a:t>
                      </a:r>
                      <a:r>
                        <a:rPr lang="en-GB" sz="1000" kern="1200" dirty="0">
                          <a:solidFill>
                            <a:schemeClr val="tx1"/>
                          </a:solidFill>
                          <a:effectLst/>
                          <a:latin typeface="Century Gothic"/>
                          <a:ea typeface="+mn-ea"/>
                          <a:cs typeface="+mn-cs"/>
                        </a:rPr>
                        <a:t>support number sense and fluency . We</a:t>
                      </a:r>
                      <a:r>
                        <a:rPr lang="en-GB" sz="1000" b="0" i="0" u="none" strike="noStrike" kern="1200" noProof="0" dirty="0">
                          <a:solidFill>
                            <a:srgbClr val="000000"/>
                          </a:solidFill>
                          <a:effectLst/>
                          <a:latin typeface="Century Gothic"/>
                        </a:rPr>
                        <a:t> implement a maths mastery approach and we expect our pupils to develop a deep, long-term, secure and adaptable understanding of mathematical concepts at each stage of their learning.  We engage with the BBO Maths Hub which ensures that staff at all levels understand the pedagogy of the approach.</a:t>
                      </a:r>
                    </a:p>
                    <a:p>
                      <a:pPr marL="0" marR="0" lvl="0" indent="0" algn="l">
                        <a:lnSpc>
                          <a:spcPct val="100000"/>
                        </a:lnSpc>
                        <a:spcBef>
                          <a:spcPts val="0"/>
                        </a:spcBef>
                        <a:spcAft>
                          <a:spcPts val="0"/>
                        </a:spcAft>
                        <a:buNone/>
                      </a:pPr>
                      <a:r>
                        <a:rPr lang="en-GB" sz="1000" b="0" i="0" u="none" strike="noStrike" kern="1200" noProof="0" dirty="0">
                          <a:solidFill>
                            <a:srgbClr val="000000"/>
                          </a:solidFill>
                          <a:effectLst/>
                          <a:latin typeface="Century Gothic"/>
                        </a:rPr>
                        <a:t>Mathematical concepts and skills are broken up across the key stages. A concept is taught and will be revisited the following year, but in greater depth in order to build upon prior knowledge. Teachers reinforce an expectation that all children are capable of achieving high standards in maths and the large majority of children progress through the curriculum content at the same pace. Practice and consolidation play a central role. Carefully designed variation within this using White Rose or White Rose equivalent work builds fluency and understanding of underlying mathematical concepts through concrete, pictorial and abstract forms. Teachers use precise questioning in class to test conceptual and procedural knowledge and assess children regularly to identify those requiring intervention when appropriate.</a:t>
                      </a:r>
                    </a:p>
                    <a:p>
                      <a:pPr marL="0" marR="0" lvl="0" indent="0" algn="l">
                        <a:lnSpc>
                          <a:spcPct val="100000"/>
                        </a:lnSpc>
                        <a:spcBef>
                          <a:spcPts val="0"/>
                        </a:spcBef>
                        <a:spcAft>
                          <a:spcPts val="0"/>
                        </a:spcAft>
                        <a:buNone/>
                      </a:pPr>
                      <a:r>
                        <a:rPr lang="en-GB" sz="1000" b="0" i="0" u="none" strike="noStrike" kern="1200" noProof="0" dirty="0">
                          <a:solidFill>
                            <a:srgbClr val="000000"/>
                          </a:solidFill>
                          <a:effectLst/>
                          <a:latin typeface="Century Gothic"/>
                        </a:rPr>
                        <a:t>Staff benefit from opportunities to develop practice and pedagogy through links made with the BBO Maths Hub, either directly through workgroups or indirectly through feedback from colleagues.  Lessons are designed to expose children to the five Big Ideas of mastery: coherence, representation and structure, mathematical thinking, fluency and variation.</a:t>
                      </a: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73652409"/>
                  </a:ext>
                </a:extLst>
              </a:tr>
              <a:tr h="1544540">
                <a:tc rowSpan="2">
                  <a:txBody>
                    <a:bodyPr/>
                    <a:lstStyle/>
                    <a:p>
                      <a:r>
                        <a:rPr lang="en-US" sz="1000" b="1" dirty="0">
                          <a:latin typeface="Century Gothic"/>
                        </a:rPr>
                        <a:t>What does Teaching and Learning look like in EYFS</a:t>
                      </a:r>
                    </a:p>
                    <a:p>
                      <a:pPr lvl="0">
                        <a:buNone/>
                      </a:pPr>
                      <a:r>
                        <a:rPr lang="en-GB" sz="1000" b="0" i="0" u="none" strike="noStrike" noProof="0" dirty="0">
                          <a:solidFill>
                            <a:srgbClr val="000000"/>
                          </a:solidFill>
                          <a:latin typeface="Century Gothic"/>
                        </a:rPr>
                        <a:t>Maths is taught daily using the White Rose SOL and the Master The Curriculum SOL. Activities are varied, following the children's individual interests and needs: learning can take many different forms such games, songs and hands-on activities, leading to a mixture of adult-led activities and child-led learning through play-based activities.</a:t>
                      </a:r>
                    </a:p>
                    <a:p>
                      <a:pPr lvl="0">
                        <a:buNone/>
                      </a:pPr>
                      <a:r>
                        <a:rPr lang="en-GB" sz="1000" b="0" i="0" u="none" strike="noStrike" noProof="0" dirty="0">
                          <a:solidFill>
                            <a:srgbClr val="000000"/>
                          </a:solidFill>
                          <a:latin typeface="Century Gothic"/>
                        </a:rPr>
                        <a:t>Opportunities to practise and extend learning are offered daily through continuous provision. These help to ensure that children have a sound understanding of number, enabling them to develop the building blocks needed for them to achieve well in later years.</a:t>
                      </a:r>
                      <a:endParaRPr lang="en-GB" sz="1000" dirty="0"/>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gridSpan="2">
                  <a:txBody>
                    <a:bodyPr/>
                    <a:lstStyle/>
                    <a:p>
                      <a:r>
                        <a:rPr lang="en-US" sz="1000" b="1" dirty="0">
                          <a:latin typeface="Century Gothic"/>
                        </a:rPr>
                        <a:t>What does Teaching and Learning look like in Key Stage 1 and Key Stage 2?</a:t>
                      </a:r>
                    </a:p>
                    <a:p>
                      <a:pPr lvl="0">
                        <a:buNone/>
                      </a:pPr>
                      <a:r>
                        <a:rPr lang="en-GB" sz="1000" b="0" i="0" u="none" strike="noStrike" noProof="0" dirty="0">
                          <a:solidFill>
                            <a:srgbClr val="000000"/>
                          </a:solidFill>
                          <a:latin typeface="Century Gothic"/>
                        </a:rPr>
                        <a:t>Lessons are structured consistently throughout, including back to basics activities, prior learning questions that link to previous learning to ensure the children are ready to move onto the next step, discussions about problems and strategies, targeted and purposeful questioning, and extension activities which challenge children to demonstrate a deeper understanding of each concept in a variety of different ways. Where appropriate, the White Rose framework is supplemented by equivalent resources such as Classroom Secrets or </a:t>
                      </a:r>
                      <a:r>
                        <a:rPr lang="en-GB" sz="1000" b="0" i="0" u="none" strike="noStrike" noProof="0" dirty="0" err="1">
                          <a:solidFill>
                            <a:srgbClr val="000000"/>
                          </a:solidFill>
                          <a:latin typeface="Century Gothic"/>
                        </a:rPr>
                        <a:t>NRich</a:t>
                      </a:r>
                      <a:r>
                        <a:rPr lang="en-GB" sz="1000" b="0" i="0" u="none" strike="noStrike" noProof="0" dirty="0">
                          <a:solidFill>
                            <a:srgbClr val="000000"/>
                          </a:solidFill>
                          <a:latin typeface="Century Gothic"/>
                        </a:rPr>
                        <a:t>. Maths working walls are purposeful to support learning and may include specific vocabulary, scaffolded examples and steps to success. Clear learning journeys using the White Rose small steps are displayed in children's books to allow the children to see how their learning builds on previous learning and what is coming next.</a:t>
                      </a:r>
                      <a:endParaRPr lang="en-US" sz="1000" b="0" i="0" u="none" strike="noStrike" noProof="0" dirty="0">
                        <a:solidFill>
                          <a:srgbClr val="000000"/>
                        </a:solidFill>
                        <a:latin typeface="Century Gothic"/>
                      </a:endParaRP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798714128"/>
                  </a:ext>
                </a:extLst>
              </a:tr>
              <a:tr h="730129">
                <a:tc vMerge="1">
                  <a:txBody>
                    <a:bodyPr/>
                    <a:lstStyle/>
                    <a:p>
                      <a:pPr algn="l">
                        <a:lnSpc>
                          <a:spcPct val="107000"/>
                        </a:lnSpc>
                        <a:spcAft>
                          <a:spcPts val="80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gridSpan="2">
                  <a:txBody>
                    <a:bodyPr/>
                    <a:lstStyle/>
                    <a:p>
                      <a:r>
                        <a:rPr lang="en-US" sz="1000" b="1" dirty="0">
                          <a:latin typeface="Century Gothic"/>
                        </a:rPr>
                        <a:t>Lesson Structure:</a:t>
                      </a:r>
                    </a:p>
                    <a:p>
                      <a:endParaRPr lang="en-US" sz="1000" b="1">
                        <a:highlight>
                          <a:srgbClr val="FFFF00"/>
                        </a:highlight>
                        <a:latin typeface="Century Gothic"/>
                      </a:endParaRPr>
                    </a:p>
                    <a:p>
                      <a:endParaRPr lang="en-US" sz="1000" b="1">
                        <a:highlight>
                          <a:srgbClr val="FFFF00"/>
                        </a:highlight>
                        <a:latin typeface="Century Gothic"/>
                      </a:endParaRPr>
                    </a:p>
                    <a:p>
                      <a:endParaRPr lang="en-US" sz="1000" b="1">
                        <a:highlight>
                          <a:srgbClr val="FFFF00"/>
                        </a:highlight>
                        <a:latin typeface="Century Gothic"/>
                      </a:endParaRP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633024454"/>
                  </a:ext>
                </a:extLst>
              </a:tr>
              <a:tr h="350390">
                <a:tc>
                  <a:txBody>
                    <a:bodyPr/>
                    <a:lstStyle/>
                    <a:p>
                      <a:r>
                        <a:rPr lang="en-US" sz="1000" b="1" dirty="0">
                          <a:latin typeface="Century Gothic"/>
                        </a:rPr>
                        <a:t>Assessment</a:t>
                      </a:r>
                    </a:p>
                    <a:p>
                      <a:pPr lvl="0">
                        <a:buNone/>
                      </a:pPr>
                      <a:r>
                        <a:rPr lang="en-US" sz="1000" b="0" i="0" u="none" strike="noStrike" noProof="0" dirty="0">
                          <a:solidFill>
                            <a:srgbClr val="000000"/>
                          </a:solidFill>
                          <a:latin typeface="Century Gothic"/>
                        </a:rPr>
                        <a:t>In EYFS, progress is measured against the Early Learning Goals.</a:t>
                      </a:r>
                      <a:endParaRPr lang="en-US" dirty="0"/>
                    </a:p>
                    <a:p>
                      <a:pPr lvl="0">
                        <a:buNone/>
                      </a:pPr>
                      <a:r>
                        <a:rPr lang="en-US" sz="1000" b="0" dirty="0">
                          <a:latin typeface="Century Gothic"/>
                        </a:rPr>
                        <a:t>Years 1-6 complete White Rose end of block tests at the start and end of each unit to see which concepts within an objective need more coverage and to see progress across a unit. Children complete arithmetic and reasoning papers a</a:t>
                      </a:r>
                      <a:r>
                        <a:rPr lang="en-US" sz="1000" b="0" i="0" u="none" strike="noStrike" noProof="0" dirty="0">
                          <a:solidFill>
                            <a:srgbClr val="000000"/>
                          </a:solidFill>
                          <a:latin typeface="Century Gothic"/>
                        </a:rPr>
                        <a:t>t the end of the Autumn, Spring and Summer terms – these are used to measure progress and highlight any areas where learning might need to be consolidated.</a:t>
                      </a:r>
                      <a:endParaRPr lang="en-US" sz="1000" b="0" dirty="0">
                        <a:highlight>
                          <a:srgbClr val="FFFF00"/>
                        </a:highlight>
                        <a:latin typeface="Century Gothic"/>
                      </a:endParaRP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a:txBody>
                    <a:bodyPr/>
                    <a:lstStyle/>
                    <a:p>
                      <a:r>
                        <a:rPr lang="en-US" sz="1000" b="1" dirty="0">
                          <a:latin typeface="Century Gothic"/>
                        </a:rPr>
                        <a:t>Enrichment</a:t>
                      </a:r>
                    </a:p>
                    <a:p>
                      <a:pPr marL="0" lvl="0" indent="0">
                        <a:buNone/>
                      </a:pPr>
                      <a:r>
                        <a:rPr lang="en-US" sz="1000" b="0" dirty="0">
                          <a:latin typeface="Century Gothic"/>
                        </a:rPr>
                        <a:t>We engage with as many enrichment activities as we can to help support our children's learning:</a:t>
                      </a:r>
                    </a:p>
                    <a:p>
                      <a:pPr marL="0" lvl="0" indent="0">
                        <a:buNone/>
                      </a:pPr>
                      <a:endParaRPr lang="en-US" sz="1000" b="0" dirty="0">
                        <a:latin typeface="Century Gothic"/>
                      </a:endParaRPr>
                    </a:p>
                    <a:p>
                      <a:pPr marL="171450" indent="-171450">
                        <a:buFont typeface="Arial"/>
                        <a:buChar char="•"/>
                      </a:pPr>
                      <a:r>
                        <a:rPr lang="en-US" sz="1000" b="0" dirty="0" err="1">
                          <a:latin typeface="Century Gothic"/>
                        </a:rPr>
                        <a:t>Maths</a:t>
                      </a:r>
                      <a:r>
                        <a:rPr lang="en-US" sz="1000" b="0" dirty="0">
                          <a:latin typeface="Century Gothic"/>
                        </a:rPr>
                        <a:t> Week England</a:t>
                      </a:r>
                    </a:p>
                    <a:p>
                      <a:pPr marL="171450" lvl="0" indent="-171450">
                        <a:buFont typeface="Arial"/>
                        <a:buChar char="•"/>
                      </a:pPr>
                      <a:r>
                        <a:rPr lang="en-US" sz="1000" b="0" dirty="0">
                          <a:latin typeface="Century Gothic"/>
                        </a:rPr>
                        <a:t>NSPCC Number Day</a:t>
                      </a:r>
                    </a:p>
                    <a:p>
                      <a:pPr marL="171450" lvl="0" indent="-171450">
                        <a:buFont typeface="Arial"/>
                        <a:buChar char="•"/>
                      </a:pPr>
                      <a:r>
                        <a:rPr lang="en-US" sz="1000" b="0" dirty="0">
                          <a:latin typeface="Century Gothic"/>
                        </a:rPr>
                        <a:t>Cambrian Learning Trust events e.g. </a:t>
                      </a:r>
                      <a:r>
                        <a:rPr lang="en-US" sz="1000" b="0" dirty="0" err="1">
                          <a:latin typeface="Century Gothic"/>
                        </a:rPr>
                        <a:t>Maths</a:t>
                      </a:r>
                      <a:r>
                        <a:rPr lang="en-US" sz="1000" b="0" dirty="0">
                          <a:latin typeface="Century Gothic"/>
                        </a:rPr>
                        <a:t> Challenge, Science Fair</a:t>
                      </a:r>
                    </a:p>
                    <a:p>
                      <a:pPr marL="171450" lvl="0" indent="-171450">
                        <a:buFont typeface="Arial"/>
                        <a:buChar char="•"/>
                      </a:pPr>
                      <a:r>
                        <a:rPr lang="en-US" sz="1000" b="0" dirty="0">
                          <a:latin typeface="Century Gothic"/>
                        </a:rPr>
                        <a:t>Primary and First </a:t>
                      </a:r>
                      <a:r>
                        <a:rPr lang="en-US" sz="1000" b="0" dirty="0" err="1">
                          <a:latin typeface="Century Gothic"/>
                        </a:rPr>
                        <a:t>Maths</a:t>
                      </a:r>
                      <a:r>
                        <a:rPr lang="en-US" sz="1000" b="0" dirty="0">
                          <a:latin typeface="Century Gothic"/>
                        </a:rPr>
                        <a:t> Challenges</a:t>
                      </a:r>
                    </a:p>
                    <a:p>
                      <a:pPr marL="171450" lvl="0" indent="-171450">
                        <a:buFont typeface="Arial"/>
                        <a:buChar char="•"/>
                      </a:pPr>
                      <a:r>
                        <a:rPr lang="en-US" sz="1000" b="0" dirty="0">
                          <a:latin typeface="Century Gothic"/>
                        </a:rPr>
                        <a:t>Other opportunities such as visiting workshops</a:t>
                      </a: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a:txBody>
                    <a:bodyPr/>
                    <a:lstStyle/>
                    <a:p>
                      <a:r>
                        <a:rPr lang="en-US" sz="1000" b="1" dirty="0">
                          <a:latin typeface="Century Gothic"/>
                        </a:rPr>
                        <a:t>SEND</a:t>
                      </a:r>
                    </a:p>
                    <a:p>
                      <a:r>
                        <a:rPr lang="en-US" sz="1000" b="0" dirty="0">
                          <a:latin typeface="Century Gothic"/>
                        </a:rPr>
                        <a:t>We believe that all children should be given the opportunity to achieve their full potential by providing 'quality-first' teaching and, in line with a mastery approach, ensure that the majority of children move through an age-appropriate curriculum at the same pace. However, we </a:t>
                      </a:r>
                      <a:r>
                        <a:rPr lang="en-US" sz="1000" b="0" dirty="0" err="1">
                          <a:latin typeface="Century Gothic"/>
                        </a:rPr>
                        <a:t>recognise</a:t>
                      </a:r>
                      <a:r>
                        <a:rPr lang="en-US" sz="1000" b="0" dirty="0">
                          <a:latin typeface="Century Gothic"/>
                        </a:rPr>
                        <a:t> that some children need additional support to achieve this. This may be in the form of additional modelling, scaffolds, pre-teaching and interventions to help children keep up.</a:t>
                      </a: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413738612"/>
                  </a:ext>
                </a:extLst>
              </a:tr>
            </a:tbl>
          </a:graphicData>
        </a:graphic>
      </p:graphicFrame>
      <p:graphicFrame>
        <p:nvGraphicFramePr>
          <p:cNvPr id="9" name="Table 8">
            <a:extLst>
              <a:ext uri="{FF2B5EF4-FFF2-40B4-BE49-F238E27FC236}">
                <a16:creationId xmlns:a16="http://schemas.microsoft.com/office/drawing/2014/main" id="{8E895908-0F58-45D0-B023-4096AF46ED67}"/>
              </a:ext>
            </a:extLst>
          </p:cNvPr>
          <p:cNvGraphicFramePr>
            <a:graphicFrameLocks noGrp="1"/>
          </p:cNvGraphicFramePr>
          <p:nvPr>
            <p:extLst>
              <p:ext uri="{D42A27DB-BD31-4B8C-83A1-F6EECF244321}">
                <p14:modId xmlns:p14="http://schemas.microsoft.com/office/powerpoint/2010/main" val="3386146122"/>
              </p:ext>
            </p:extLst>
          </p:nvPr>
        </p:nvGraphicFramePr>
        <p:xfrm>
          <a:off x="493846" y="7634589"/>
          <a:ext cx="11813904" cy="1402080"/>
        </p:xfrm>
        <a:graphic>
          <a:graphicData uri="http://schemas.openxmlformats.org/drawingml/2006/table">
            <a:tbl>
              <a:tblPr firstRow="1" bandRow="1">
                <a:tableStyleId>{5940675A-B579-460E-94D1-54222C63F5DA}</a:tableStyleId>
              </a:tblPr>
              <a:tblGrid>
                <a:gridCol w="5906952">
                  <a:extLst>
                    <a:ext uri="{9D8B030D-6E8A-4147-A177-3AD203B41FA5}">
                      <a16:colId xmlns:a16="http://schemas.microsoft.com/office/drawing/2014/main" val="4138100787"/>
                    </a:ext>
                  </a:extLst>
                </a:gridCol>
                <a:gridCol w="5906952">
                  <a:extLst>
                    <a:ext uri="{9D8B030D-6E8A-4147-A177-3AD203B41FA5}">
                      <a16:colId xmlns:a16="http://schemas.microsoft.com/office/drawing/2014/main" val="663257972"/>
                    </a:ext>
                  </a:extLst>
                </a:gridCol>
              </a:tblGrid>
              <a:tr h="302933">
                <a:tc gridSpan="2">
                  <a:txBody>
                    <a:bodyPr/>
                    <a:lstStyle/>
                    <a:p>
                      <a:r>
                        <a:rPr lang="en-US" sz="1000" b="1" dirty="0">
                          <a:latin typeface="Century Gothic"/>
                        </a:rPr>
                        <a:t>Impact:</a:t>
                      </a:r>
                    </a:p>
                    <a:p>
                      <a:r>
                        <a:rPr lang="en-US" sz="1000" b="0" i="0" kern="1200" dirty="0">
                          <a:solidFill>
                            <a:schemeClr val="tx1"/>
                          </a:solidFill>
                          <a:effectLst/>
                          <a:latin typeface="Century Gothic"/>
                          <a:ea typeface="+mn-ea"/>
                          <a:cs typeface="+mn-cs"/>
                        </a:rPr>
                        <a:t>The impact of this curriculum design will lead to outstanding progress over time across key stages relative to a child’s individual starting point and their progression of skills. </a:t>
                      </a:r>
                      <a:endParaRPr lang="en-US" sz="1000" b="1">
                        <a:latin typeface="Century Gothic"/>
                      </a:endParaRP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hMerge="1">
                  <a:txBody>
                    <a:bodyPr/>
                    <a:lstStyle/>
                    <a:p>
                      <a:endParaRPr lang="en-US" sz="1000" b="1">
                        <a:latin typeface="Century Gothic" panose="020B0502020202020204" pitchFamily="34" charset="0"/>
                      </a:endParaRP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1573652409"/>
                  </a:ext>
                </a:extLst>
              </a:tr>
              <a:tr h="766242">
                <a:tc>
                  <a:txBody>
                    <a:bodyPr/>
                    <a:lstStyle/>
                    <a:p>
                      <a:r>
                        <a:rPr lang="en-US" sz="1000" b="1" dirty="0">
                          <a:latin typeface="Century Gothic"/>
                        </a:rPr>
                        <a:t>By the time pupils leave St James, they should be:</a:t>
                      </a:r>
                    </a:p>
                    <a:p>
                      <a:pPr marL="171450" lvl="0" indent="-171450">
                        <a:buFont typeface="Arial"/>
                        <a:buChar char="•"/>
                      </a:pPr>
                      <a:r>
                        <a:rPr lang="en-US" sz="1000" b="1" dirty="0">
                          <a:latin typeface="Century Gothic"/>
                        </a:rPr>
                        <a:t>Engaged children who are challenged</a:t>
                      </a:r>
                    </a:p>
                    <a:p>
                      <a:pPr marL="171450" lvl="0" indent="-171450">
                        <a:buFont typeface="Arial"/>
                        <a:buChar char="•"/>
                      </a:pPr>
                      <a:r>
                        <a:rPr lang="en-US" sz="1000" b="1" dirty="0">
                          <a:latin typeface="Century Gothic"/>
                        </a:rPr>
                        <a:t>Confident children who can talk about their learning and the links between mathematical concepts</a:t>
                      </a:r>
                    </a:p>
                    <a:p>
                      <a:pPr marL="171450" lvl="0" indent="-171450">
                        <a:buFont typeface="Arial"/>
                        <a:buChar char="•"/>
                      </a:pPr>
                      <a:r>
                        <a:rPr lang="en-US" sz="1000" b="1" dirty="0">
                          <a:latin typeface="Century Gothic"/>
                        </a:rPr>
                        <a:t>Able to demonstrate a secure understanding of the primary </a:t>
                      </a:r>
                      <a:r>
                        <a:rPr lang="en-US" sz="1000" b="1" err="1">
                          <a:latin typeface="Century Gothic"/>
                        </a:rPr>
                        <a:t>maths</a:t>
                      </a:r>
                      <a:r>
                        <a:rPr lang="en-US" sz="1000" b="1" dirty="0">
                          <a:latin typeface="Century Gothic"/>
                        </a:rPr>
                        <a:t> curriculum so that they are secondary-ready</a:t>
                      </a: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tc>
                  <a:txBody>
                    <a:bodyPr/>
                    <a:lstStyle/>
                    <a:p>
                      <a:r>
                        <a:rPr lang="en-US" sz="1000" b="1" dirty="0">
                          <a:latin typeface="Century Gothic"/>
                        </a:rPr>
                        <a:t>In order to ensure our aims have been met, we monitor teaching and learning through:</a:t>
                      </a:r>
                    </a:p>
                    <a:p>
                      <a:pPr marL="171450" indent="-171450">
                        <a:buFont typeface="Wingdings" panose="05000000000000000000" pitchFamily="2" charset="2"/>
                        <a:buChar char="Ø"/>
                      </a:pPr>
                      <a:r>
                        <a:rPr lang="en-US" sz="1000" b="0" dirty="0">
                          <a:latin typeface="Century Gothic"/>
                        </a:rPr>
                        <a:t>A carefully planned cycle of learning walks, work evaluation and pupil interviews</a:t>
                      </a:r>
                    </a:p>
                    <a:p>
                      <a:pPr marL="171450" indent="-171450">
                        <a:buFont typeface="Wingdings" panose="05000000000000000000" pitchFamily="2" charset="2"/>
                        <a:buChar char="Ø"/>
                      </a:pPr>
                      <a:r>
                        <a:rPr lang="en-US" sz="1000" b="0" dirty="0">
                          <a:latin typeface="Century Gothic"/>
                        </a:rPr>
                        <a:t>Assessing understanding of knowledge and skills at the end of each block and over time</a:t>
                      </a:r>
                    </a:p>
                    <a:p>
                      <a:pPr marL="171450" indent="-171450">
                        <a:buFont typeface="Wingdings" panose="05000000000000000000" pitchFamily="2" charset="2"/>
                        <a:buChar char="Ø"/>
                      </a:pPr>
                      <a:r>
                        <a:rPr lang="en-US" sz="1000" b="0" dirty="0">
                          <a:latin typeface="Century Gothic"/>
                        </a:rPr>
                        <a:t>Sharing good practice in staff meetings</a:t>
                      </a:r>
                    </a:p>
                    <a:p>
                      <a:pPr marL="171450" lvl="0" indent="-171450">
                        <a:buFont typeface="Wingdings" panose="05000000000000000000" pitchFamily="2" charset="2"/>
                        <a:buChar char="Ø"/>
                      </a:pPr>
                      <a:r>
                        <a:rPr lang="en-US" sz="1000" b="0" dirty="0">
                          <a:latin typeface="Century Gothic"/>
                        </a:rPr>
                        <a:t>Investing in staff CPD through links formed with the BBO </a:t>
                      </a:r>
                      <a:r>
                        <a:rPr lang="en-US" sz="1000" b="0" dirty="0" err="1">
                          <a:latin typeface="Century Gothic"/>
                        </a:rPr>
                        <a:t>Maths</a:t>
                      </a:r>
                      <a:r>
                        <a:rPr lang="en-US" sz="1000" b="0" dirty="0">
                          <a:latin typeface="Century Gothic"/>
                        </a:rPr>
                        <a:t> Hub</a:t>
                      </a:r>
                    </a:p>
                    <a:p>
                      <a:endParaRPr lang="en-US" sz="1000" b="0">
                        <a:highlight>
                          <a:srgbClr val="FFFF00"/>
                        </a:highlight>
                        <a:latin typeface="Century Gothic"/>
                      </a:endParaRPr>
                    </a:p>
                  </a:txBody>
                  <a:tcPr>
                    <a:lnL w="19050" cap="flat" cmpd="sng" algn="ctr">
                      <a:solidFill>
                        <a:srgbClr val="002060"/>
                      </a:solidFill>
                      <a:prstDash val="solid"/>
                      <a:round/>
                      <a:headEnd type="none" w="med" len="med"/>
                      <a:tailEnd type="none" w="med" len="med"/>
                    </a:lnL>
                    <a:lnR w="19050" cap="flat" cmpd="sng" algn="ctr">
                      <a:solidFill>
                        <a:srgbClr val="002060"/>
                      </a:solidFill>
                      <a:prstDash val="solid"/>
                      <a:round/>
                      <a:headEnd type="none" w="med" len="med"/>
                      <a:tailEnd type="none" w="med" len="med"/>
                    </a:lnR>
                    <a:lnT w="19050" cap="flat" cmpd="sng" algn="ctr">
                      <a:solidFill>
                        <a:srgbClr val="002060"/>
                      </a:solidFill>
                      <a:prstDash val="solid"/>
                      <a:round/>
                      <a:headEnd type="none" w="med" len="med"/>
                      <a:tailEnd type="none" w="med" len="med"/>
                    </a:lnT>
                    <a:lnB w="19050"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24263326"/>
                  </a:ext>
                </a:extLst>
              </a:tr>
            </a:tbl>
          </a:graphicData>
        </a:graphic>
      </p:graphicFrame>
      <p:graphicFrame>
        <p:nvGraphicFramePr>
          <p:cNvPr id="10" name="Diagram 9">
            <a:extLst>
              <a:ext uri="{FF2B5EF4-FFF2-40B4-BE49-F238E27FC236}">
                <a16:creationId xmlns:a16="http://schemas.microsoft.com/office/drawing/2014/main" id="{63A6B237-A80D-4FA1-9E91-AB12066F3874}"/>
              </a:ext>
            </a:extLst>
          </p:cNvPr>
          <p:cNvGraphicFramePr/>
          <p:nvPr>
            <p:extLst>
              <p:ext uri="{D42A27DB-BD31-4B8C-83A1-F6EECF244321}">
                <p14:modId xmlns:p14="http://schemas.microsoft.com/office/powerpoint/2010/main" val="1218789285"/>
              </p:ext>
            </p:extLst>
          </p:nvPr>
        </p:nvGraphicFramePr>
        <p:xfrm>
          <a:off x="5799685" y="5180492"/>
          <a:ext cx="5867663" cy="573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2" name="Picture 51" descr="black and white cartoon math symbols Stock Vector | Adobe Stock">
            <a:extLst>
              <a:ext uri="{FF2B5EF4-FFF2-40B4-BE49-F238E27FC236}">
                <a16:creationId xmlns:a16="http://schemas.microsoft.com/office/drawing/2014/main" id="{75E7ADD4-8190-3E27-A613-D5017B864B5E}"/>
              </a:ext>
            </a:extLst>
          </p:cNvPr>
          <p:cNvPicPr>
            <a:picLocks noChangeAspect="1"/>
          </p:cNvPicPr>
          <p:nvPr/>
        </p:nvPicPr>
        <p:blipFill>
          <a:blip r:embed="rId7"/>
          <a:stretch>
            <a:fillRect/>
          </a:stretch>
        </p:blipFill>
        <p:spPr>
          <a:xfrm>
            <a:off x="11652719" y="103986"/>
            <a:ext cx="665360" cy="665359"/>
          </a:xfrm>
          <a:prstGeom prst="rect">
            <a:avLst/>
          </a:prstGeom>
        </p:spPr>
      </p:pic>
      <p:pic>
        <p:nvPicPr>
          <p:cNvPr id="71" name="Content Placeholder 70" descr="A screenshot of a computer screen&#10;&#10;Description automatically generated">
            <a:extLst>
              <a:ext uri="{FF2B5EF4-FFF2-40B4-BE49-F238E27FC236}">
                <a16:creationId xmlns:a16="http://schemas.microsoft.com/office/drawing/2014/main" id="{F6EB57E1-5A79-89C6-C1D5-84A554FE3810}"/>
              </a:ext>
            </a:extLst>
          </p:cNvPr>
          <p:cNvPicPr>
            <a:picLocks noGrp="1" noChangeAspect="1"/>
          </p:cNvPicPr>
          <p:nvPr>
            <p:ph idx="1"/>
          </p:nvPr>
        </p:nvPicPr>
        <p:blipFill rotWithShape="1">
          <a:blip r:embed="rId8"/>
          <a:srcRect l="2209" t="67872" r="77614" b="3404"/>
          <a:stretch/>
        </p:blipFill>
        <p:spPr>
          <a:xfrm>
            <a:off x="494014" y="106986"/>
            <a:ext cx="616241" cy="601920"/>
          </a:xfrm>
        </p:spPr>
      </p:pic>
    </p:spTree>
    <p:extLst>
      <p:ext uri="{BB962C8B-B14F-4D97-AF65-F5344CB8AC3E}">
        <p14:creationId xmlns:p14="http://schemas.microsoft.com/office/powerpoint/2010/main" val="22091563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37E59C409163F45AA19B973C002A410" ma:contentTypeVersion="18" ma:contentTypeDescription="Create a new document." ma:contentTypeScope="" ma:versionID="590b8a8c10fcb36cb91ebece02e5d0a6">
  <xsd:schema xmlns:xsd="http://www.w3.org/2001/XMLSchema" xmlns:xs="http://www.w3.org/2001/XMLSchema" xmlns:p="http://schemas.microsoft.com/office/2006/metadata/properties" xmlns:ns2="09d5150c-e211-4101-a266-7fd19238849a" xmlns:ns3="423490a0-70ef-4b91-9cb6-79b82e1abc87" targetNamespace="http://schemas.microsoft.com/office/2006/metadata/properties" ma:root="true" ma:fieldsID="c52364396cb521065b7c013c27531a58" ns2:_="" ns3:_="">
    <xsd:import namespace="09d5150c-e211-4101-a266-7fd19238849a"/>
    <xsd:import namespace="423490a0-70ef-4b91-9cb6-79b82e1abc8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d5150c-e211-4101-a266-7fd1923884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MediaLengthInSeconds" ma:hidden="true"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f0681c9-c8a4-45b2-b56a-afff7ab52fc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23490a0-70ef-4b91-9cb6-79b82e1abc8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72650fd9-2ac4-42e2-a1c8-e6fb8792cabb}" ma:internalName="TaxCatchAll" ma:showField="CatchAllData" ma:web="423490a0-70ef-4b91-9cb6-79b82e1abc87">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23490a0-70ef-4b91-9cb6-79b82e1abc87" xsi:nil="true"/>
    <lcf76f155ced4ddcb4097134ff3c332f xmlns="09d5150c-e211-4101-a266-7fd19238849a">
      <Terms xmlns="http://schemas.microsoft.com/office/infopath/2007/PartnerControls"/>
    </lcf76f155ced4ddcb4097134ff3c332f>
    <SharedWithUsers xmlns="423490a0-70ef-4b91-9cb6-79b82e1abc87">
      <UserInfo>
        <DisplayName>Lucy Ottaway</DisplayName>
        <AccountId>35</AccountId>
        <AccountType/>
      </UserInfo>
      <UserInfo>
        <DisplayName>Ruth Ash</DisplayName>
        <AccountId>61</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9B492F-64BE-4E83-9FC6-EE33D16BCB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d5150c-e211-4101-a266-7fd19238849a"/>
    <ds:schemaRef ds:uri="423490a0-70ef-4b91-9cb6-79b82e1abc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D31D4F-9F17-485F-B903-8D7A9D7D47F5}">
  <ds:schemaRefs>
    <ds:schemaRef ds:uri="http://purl.org/dc/elements/1.1/"/>
    <ds:schemaRef ds:uri="http://schemas.microsoft.com/office/2006/documentManagement/types"/>
    <ds:schemaRef ds:uri="09d5150c-e211-4101-a266-7fd19238849a"/>
    <ds:schemaRef ds:uri="http://purl.org/dc/dcmitype/"/>
    <ds:schemaRef ds:uri="423490a0-70ef-4b91-9cb6-79b82e1abc87"/>
    <ds:schemaRef ds:uri="http://www.w3.org/XML/1998/namespace"/>
    <ds:schemaRef ds:uri="http://schemas.openxmlformats.org/package/2006/metadata/core-properties"/>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33E0BC8A-B202-41C0-BD6F-F49284FDB2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TotalTime>
  <Words>1413</Words>
  <Application>Microsoft Office PowerPoint</Application>
  <PresentationFormat>A3 Paper (297x420 mm)</PresentationFormat>
  <Paragraphs>58</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Being a Mathematician at St James C of E Primary School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Wolton</dc:creator>
  <cp:lastModifiedBy>Carolyn Dipple</cp:lastModifiedBy>
  <cp:revision>360</cp:revision>
  <dcterms:created xsi:type="dcterms:W3CDTF">2022-10-03T10:35:22Z</dcterms:created>
  <dcterms:modified xsi:type="dcterms:W3CDTF">2025-01-26T14:16:16Z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0x010100D37E59C409163F45AA19B973C002A410</vt:lpwstr>
  </property>
  <property fmtid="{D5CDD505-2E9C-101B-9397-08002B2CF9AE}" pid="3" name="MediaServiceImageTags">
    <vt:lpwstr/>
  </property>
</Properties>
</file>